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70" r:id="rId6"/>
    <p:sldId id="265" r:id="rId7"/>
    <p:sldId id="273" r:id="rId8"/>
    <p:sldId id="269" r:id="rId9"/>
    <p:sldId id="276" r:id="rId10"/>
    <p:sldId id="268" r:id="rId11"/>
    <p:sldId id="282" r:id="rId12"/>
    <p:sldId id="285" r:id="rId13"/>
    <p:sldId id="280" r:id="rId14"/>
    <p:sldId id="281" r:id="rId15"/>
    <p:sldId id="283" r:id="rId16"/>
    <p:sldId id="286" r:id="rId17"/>
    <p:sldId id="279" r:id="rId18"/>
    <p:sldId id="277" r:id="rId19"/>
    <p:sldId id="287" r:id="rId20"/>
    <p:sldId id="284" r:id="rId21"/>
    <p:sldId id="274" r:id="rId22"/>
    <p:sldId id="264" r:id="rId23"/>
    <p:sldId id="262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531F3-E0E2-4649-B09D-1B56636534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3911E5-B69D-4EA2-BEB9-D16B05F921F2}">
      <dgm:prSet/>
      <dgm:spPr/>
      <dgm:t>
        <a:bodyPr/>
        <a:lstStyle/>
        <a:p>
          <a:r>
            <a:rPr lang="en-US"/>
            <a:t>How will we ensure our test is fair?</a:t>
          </a:r>
        </a:p>
      </dgm:t>
    </dgm:pt>
    <dgm:pt modelId="{4DC6EDC6-CB54-474B-B6B6-468F3584F697}" type="parTrans" cxnId="{FF61ED4A-43E1-4406-A2D1-6C2B9DF2886A}">
      <dgm:prSet/>
      <dgm:spPr/>
      <dgm:t>
        <a:bodyPr/>
        <a:lstStyle/>
        <a:p>
          <a:endParaRPr lang="en-US"/>
        </a:p>
      </dgm:t>
    </dgm:pt>
    <dgm:pt modelId="{B9F75A42-BE00-4898-B25B-ADCB8579421D}" type="sibTrans" cxnId="{FF61ED4A-43E1-4406-A2D1-6C2B9DF2886A}">
      <dgm:prSet/>
      <dgm:spPr/>
      <dgm:t>
        <a:bodyPr/>
        <a:lstStyle/>
        <a:p>
          <a:endParaRPr lang="en-US"/>
        </a:p>
      </dgm:t>
    </dgm:pt>
    <dgm:pt modelId="{8A9CA8D1-1465-423C-8D53-CE945777B9D8}">
      <dgm:prSet/>
      <dgm:spPr/>
      <dgm:t>
        <a:bodyPr/>
        <a:lstStyle/>
        <a:p>
          <a:r>
            <a:rPr lang="en-US"/>
            <a:t>What will our variables be?</a:t>
          </a:r>
        </a:p>
      </dgm:t>
    </dgm:pt>
    <dgm:pt modelId="{DB0CDC81-853B-4E9C-B7A6-EEEDA4A1DF09}" type="parTrans" cxnId="{4A3307B7-0A14-49A6-BBDE-C1AF7A5E966E}">
      <dgm:prSet/>
      <dgm:spPr/>
      <dgm:t>
        <a:bodyPr/>
        <a:lstStyle/>
        <a:p>
          <a:endParaRPr lang="en-US"/>
        </a:p>
      </dgm:t>
    </dgm:pt>
    <dgm:pt modelId="{D872073B-6631-496B-9F71-8052BDDB2C3E}" type="sibTrans" cxnId="{4A3307B7-0A14-49A6-BBDE-C1AF7A5E966E}">
      <dgm:prSet/>
      <dgm:spPr/>
      <dgm:t>
        <a:bodyPr/>
        <a:lstStyle/>
        <a:p>
          <a:endParaRPr lang="en-US"/>
        </a:p>
      </dgm:t>
    </dgm:pt>
    <dgm:pt modelId="{A0BF1715-20BB-3A4C-98C3-3AC94B7B577B}" type="pres">
      <dgm:prSet presAssocID="{EDC531F3-E0E2-4649-B09D-1B56636534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454100-2A64-A049-AD57-CFA52B7B158F}" type="pres">
      <dgm:prSet presAssocID="{993911E5-B69D-4EA2-BEB9-D16B05F921F2}" presName="hierRoot1" presStyleCnt="0"/>
      <dgm:spPr/>
    </dgm:pt>
    <dgm:pt modelId="{41918F40-765F-A64D-8BFD-BB638CBFDE17}" type="pres">
      <dgm:prSet presAssocID="{993911E5-B69D-4EA2-BEB9-D16B05F921F2}" presName="composite" presStyleCnt="0"/>
      <dgm:spPr/>
    </dgm:pt>
    <dgm:pt modelId="{CC4FB1AF-E187-1C42-AA8E-43969E8F5D12}" type="pres">
      <dgm:prSet presAssocID="{993911E5-B69D-4EA2-BEB9-D16B05F921F2}" presName="background" presStyleLbl="node0" presStyleIdx="0" presStyleCnt="2"/>
      <dgm:spPr/>
    </dgm:pt>
    <dgm:pt modelId="{87C68CA0-7310-B64B-9E49-981C6691342C}" type="pres">
      <dgm:prSet presAssocID="{993911E5-B69D-4EA2-BEB9-D16B05F921F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31DA46-D8D4-1643-B058-37F0BE8CECF6}" type="pres">
      <dgm:prSet presAssocID="{993911E5-B69D-4EA2-BEB9-D16B05F921F2}" presName="hierChild2" presStyleCnt="0"/>
      <dgm:spPr/>
    </dgm:pt>
    <dgm:pt modelId="{6D7EE841-C2B4-3E49-8CBA-EF15BAD4828A}" type="pres">
      <dgm:prSet presAssocID="{8A9CA8D1-1465-423C-8D53-CE945777B9D8}" presName="hierRoot1" presStyleCnt="0"/>
      <dgm:spPr/>
    </dgm:pt>
    <dgm:pt modelId="{CFC739BB-6224-C541-81A7-4E9CC29F2A8C}" type="pres">
      <dgm:prSet presAssocID="{8A9CA8D1-1465-423C-8D53-CE945777B9D8}" presName="composite" presStyleCnt="0"/>
      <dgm:spPr/>
    </dgm:pt>
    <dgm:pt modelId="{76B1FA5A-9DB7-0148-8562-EDB99E3BA559}" type="pres">
      <dgm:prSet presAssocID="{8A9CA8D1-1465-423C-8D53-CE945777B9D8}" presName="background" presStyleLbl="node0" presStyleIdx="1" presStyleCnt="2"/>
      <dgm:spPr/>
    </dgm:pt>
    <dgm:pt modelId="{391413D0-6730-5143-8220-6B85FEC1C3AD}" type="pres">
      <dgm:prSet presAssocID="{8A9CA8D1-1465-423C-8D53-CE945777B9D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0B878-48DA-DB47-A4BF-67774B0F074D}" type="pres">
      <dgm:prSet presAssocID="{8A9CA8D1-1465-423C-8D53-CE945777B9D8}" presName="hierChild2" presStyleCnt="0"/>
      <dgm:spPr/>
    </dgm:pt>
  </dgm:ptLst>
  <dgm:cxnLst>
    <dgm:cxn modelId="{5E273E4D-4093-2F44-A33F-0F8A04E0B0FA}" type="presOf" srcId="{8A9CA8D1-1465-423C-8D53-CE945777B9D8}" destId="{391413D0-6730-5143-8220-6B85FEC1C3AD}" srcOrd="0" destOrd="0" presId="urn:microsoft.com/office/officeart/2005/8/layout/hierarchy1"/>
    <dgm:cxn modelId="{FF61ED4A-43E1-4406-A2D1-6C2B9DF2886A}" srcId="{EDC531F3-E0E2-4649-B09D-1B56636534CA}" destId="{993911E5-B69D-4EA2-BEB9-D16B05F921F2}" srcOrd="0" destOrd="0" parTransId="{4DC6EDC6-CB54-474B-B6B6-468F3584F697}" sibTransId="{B9F75A42-BE00-4898-B25B-ADCB8579421D}"/>
    <dgm:cxn modelId="{7D824829-4D33-7445-BD0E-A9E55D3C092D}" type="presOf" srcId="{993911E5-B69D-4EA2-BEB9-D16B05F921F2}" destId="{87C68CA0-7310-B64B-9E49-981C6691342C}" srcOrd="0" destOrd="0" presId="urn:microsoft.com/office/officeart/2005/8/layout/hierarchy1"/>
    <dgm:cxn modelId="{4A3307B7-0A14-49A6-BBDE-C1AF7A5E966E}" srcId="{EDC531F3-E0E2-4649-B09D-1B56636534CA}" destId="{8A9CA8D1-1465-423C-8D53-CE945777B9D8}" srcOrd="1" destOrd="0" parTransId="{DB0CDC81-853B-4E9C-B7A6-EEEDA4A1DF09}" sibTransId="{D872073B-6631-496B-9F71-8052BDDB2C3E}"/>
    <dgm:cxn modelId="{8A1A16B5-AFCA-F44D-83FE-E13E3519DB7E}" type="presOf" srcId="{EDC531F3-E0E2-4649-B09D-1B56636534CA}" destId="{A0BF1715-20BB-3A4C-98C3-3AC94B7B577B}" srcOrd="0" destOrd="0" presId="urn:microsoft.com/office/officeart/2005/8/layout/hierarchy1"/>
    <dgm:cxn modelId="{C1638B98-8006-B94A-9DD3-118E9A58F604}" type="presParOf" srcId="{A0BF1715-20BB-3A4C-98C3-3AC94B7B577B}" destId="{AA454100-2A64-A049-AD57-CFA52B7B158F}" srcOrd="0" destOrd="0" presId="urn:microsoft.com/office/officeart/2005/8/layout/hierarchy1"/>
    <dgm:cxn modelId="{221DA98C-228C-FA4E-B570-2D3F9398D44D}" type="presParOf" srcId="{AA454100-2A64-A049-AD57-CFA52B7B158F}" destId="{41918F40-765F-A64D-8BFD-BB638CBFDE17}" srcOrd="0" destOrd="0" presId="urn:microsoft.com/office/officeart/2005/8/layout/hierarchy1"/>
    <dgm:cxn modelId="{03810A4B-54C1-864C-BBA8-A79D46ED2931}" type="presParOf" srcId="{41918F40-765F-A64D-8BFD-BB638CBFDE17}" destId="{CC4FB1AF-E187-1C42-AA8E-43969E8F5D12}" srcOrd="0" destOrd="0" presId="urn:microsoft.com/office/officeart/2005/8/layout/hierarchy1"/>
    <dgm:cxn modelId="{FED86C32-8EC6-DA4A-9F7A-B1DD89F0B548}" type="presParOf" srcId="{41918F40-765F-A64D-8BFD-BB638CBFDE17}" destId="{87C68CA0-7310-B64B-9E49-981C6691342C}" srcOrd="1" destOrd="0" presId="urn:microsoft.com/office/officeart/2005/8/layout/hierarchy1"/>
    <dgm:cxn modelId="{8D1E26BB-097D-9044-9CE0-975C042E9F63}" type="presParOf" srcId="{AA454100-2A64-A049-AD57-CFA52B7B158F}" destId="{B531DA46-D8D4-1643-B058-37F0BE8CECF6}" srcOrd="1" destOrd="0" presId="urn:microsoft.com/office/officeart/2005/8/layout/hierarchy1"/>
    <dgm:cxn modelId="{3A2C4FAA-02E5-4148-8ADB-4535A8B89BFC}" type="presParOf" srcId="{A0BF1715-20BB-3A4C-98C3-3AC94B7B577B}" destId="{6D7EE841-C2B4-3E49-8CBA-EF15BAD4828A}" srcOrd="1" destOrd="0" presId="urn:microsoft.com/office/officeart/2005/8/layout/hierarchy1"/>
    <dgm:cxn modelId="{6CE3BC27-31DE-2547-89AA-A105F60D073E}" type="presParOf" srcId="{6D7EE841-C2B4-3E49-8CBA-EF15BAD4828A}" destId="{CFC739BB-6224-C541-81A7-4E9CC29F2A8C}" srcOrd="0" destOrd="0" presId="urn:microsoft.com/office/officeart/2005/8/layout/hierarchy1"/>
    <dgm:cxn modelId="{88BA2C6A-ECDD-C54C-8D72-D218D85AC84B}" type="presParOf" srcId="{CFC739BB-6224-C541-81A7-4E9CC29F2A8C}" destId="{76B1FA5A-9DB7-0148-8562-EDB99E3BA559}" srcOrd="0" destOrd="0" presId="urn:microsoft.com/office/officeart/2005/8/layout/hierarchy1"/>
    <dgm:cxn modelId="{E76E97C9-E609-7C43-BED0-644184661FED}" type="presParOf" srcId="{CFC739BB-6224-C541-81A7-4E9CC29F2A8C}" destId="{391413D0-6730-5143-8220-6B85FEC1C3AD}" srcOrd="1" destOrd="0" presId="urn:microsoft.com/office/officeart/2005/8/layout/hierarchy1"/>
    <dgm:cxn modelId="{61BF7578-962F-9344-A8AD-6F8768447052}" type="presParOf" srcId="{6D7EE841-C2B4-3E49-8CBA-EF15BAD4828A}" destId="{AEC0B878-48DA-DB47-A4BF-67774B0F07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FB1AF-E187-1C42-AA8E-43969E8F5D12}">
      <dsp:nvSpPr>
        <dsp:cNvPr id="0" name=""/>
        <dsp:cNvSpPr/>
      </dsp:nvSpPr>
      <dsp:spPr>
        <a:xfrm>
          <a:off x="787" y="917853"/>
          <a:ext cx="2762425" cy="1754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68CA0-7310-B64B-9E49-981C6691342C}">
      <dsp:nvSpPr>
        <dsp:cNvPr id="0" name=""/>
        <dsp:cNvSpPr/>
      </dsp:nvSpPr>
      <dsp:spPr>
        <a:xfrm>
          <a:off x="307723" y="1209443"/>
          <a:ext cx="2762425" cy="1754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How will we ensure our test is fair?</a:t>
          </a:r>
        </a:p>
      </dsp:txBody>
      <dsp:txXfrm>
        <a:off x="359100" y="1260820"/>
        <a:ext cx="2659671" cy="1651386"/>
      </dsp:txXfrm>
    </dsp:sp>
    <dsp:sp modelId="{76B1FA5A-9DB7-0148-8562-EDB99E3BA559}">
      <dsp:nvSpPr>
        <dsp:cNvPr id="0" name=""/>
        <dsp:cNvSpPr/>
      </dsp:nvSpPr>
      <dsp:spPr>
        <a:xfrm>
          <a:off x="3377085" y="917853"/>
          <a:ext cx="2762425" cy="1754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413D0-6730-5143-8220-6B85FEC1C3AD}">
      <dsp:nvSpPr>
        <dsp:cNvPr id="0" name=""/>
        <dsp:cNvSpPr/>
      </dsp:nvSpPr>
      <dsp:spPr>
        <a:xfrm>
          <a:off x="3684021" y="1209443"/>
          <a:ext cx="2762425" cy="1754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What will our variables be?</a:t>
          </a:r>
        </a:p>
      </dsp:txBody>
      <dsp:txXfrm>
        <a:off x="3735398" y="1260820"/>
        <a:ext cx="2659671" cy="165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1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2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2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7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67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9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5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1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1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6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3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6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8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2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2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755CF-BD3A-4E9E-8937-3128757FD1D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69B95A-2A41-4374-9DFE-B8B6156C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sciencemuseumgroup.org.uk/learning-resources/community-science/" TargetMode="External"/><Relationship Id="rId7" Type="http://schemas.openxmlformats.org/officeDocument/2006/relationships/hyperlink" Target="https://pstt.org.uk/resources/curriculum-materials/Science-Fun-at-Home?gclid=Cj0KCQjw166aBhDEARIsAMEyZh6U4TN2jd5nbG5ALUNaJiFlyodXxenufiJ8SgasFrysgQPpIYYeyTQaAo3PEALw_wc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ttlebinsforlittlehands.com/science-experiments-and-activities/" TargetMode="External"/><Relationship Id="rId5" Type="http://schemas.openxmlformats.org/officeDocument/2006/relationships/hyperlink" Target="https://www.sciencefun.org/kidszone/experiments/" TargetMode="External"/><Relationship Id="rId4" Type="http://schemas.openxmlformats.org/officeDocument/2006/relationships/hyperlink" Target="https://www.nhm.ac.uk/schools/teaching-resources.html?gclid=Cj0KCQjw166aBhDEARIsAMEyZh7lb71JRhheiVTvawsjbnmYAZ3ug0avyR-56O5Um0eLujgMu642PbQaAmmbEALw_wc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.uk/research-methods/independent-vs-dependent-variables/#independe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scribbr.co.uk/research-methods/independent-vs-dependent-variables/#depend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7414366" cy="3414285"/>
          </a:xfrm>
        </p:spPr>
        <p:txBody>
          <a:bodyPr/>
          <a:lstStyle/>
          <a:p>
            <a:pPr algn="ctr"/>
            <a:r>
              <a:rPr lang="en-GB" sz="3600" dirty="0" smtClean="0"/>
              <a:t>Friday 16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May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What exciting and simple experiments can I try with my child at home?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5826719" cy="109689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Mr </a:t>
            </a:r>
            <a:r>
              <a:rPr lang="en-GB" sz="3200" dirty="0" smtClean="0">
                <a:solidFill>
                  <a:schemeClr val="accent1"/>
                </a:solidFill>
              </a:rPr>
              <a:t>Siddique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727723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2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109" y="1998172"/>
            <a:ext cx="18117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Paper aeroplanes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109" y="3456699"/>
            <a:ext cx="538961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0070C0"/>
                </a:solidFill>
                <a:latin typeface="Boring Boring" pitchFamily="2" charset="0"/>
              </a:rPr>
              <a:t>Do materials affect how far the aeroplane will travel?</a:t>
            </a:r>
          </a:p>
          <a:p>
            <a:r>
              <a:rPr lang="en-GB" sz="2100" dirty="0">
                <a:solidFill>
                  <a:srgbClr val="0070C0"/>
                </a:solidFill>
                <a:latin typeface="Boring Boring" pitchFamily="2" charset="0"/>
              </a:rPr>
              <a:t>Do any make it go further? Which material works best?</a:t>
            </a:r>
          </a:p>
          <a:p>
            <a:endParaRPr lang="en-GB" sz="2100" dirty="0">
              <a:solidFill>
                <a:srgbClr val="FF0000"/>
              </a:solidFill>
              <a:latin typeface="Boring Boring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3868" y="1186280"/>
            <a:ext cx="2060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Boring Boring" pitchFamily="2" charset="0"/>
              </a:rPr>
              <a:t>Investigation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649" y="4268591"/>
            <a:ext cx="1479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You will need:</a:t>
            </a:r>
          </a:p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Card</a:t>
            </a:r>
          </a:p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Paper </a:t>
            </a:r>
          </a:p>
          <a:p>
            <a:endParaRPr lang="en-GB" sz="2100" dirty="0">
              <a:solidFill>
                <a:srgbClr val="FF0000"/>
              </a:solidFill>
              <a:latin typeface="Boring Bor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958" y="1907953"/>
            <a:ext cx="1518818" cy="15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1F59B-93E9-DBCC-6A24-A8F1E0D91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65844A-FE3B-5912-6CE0-31177139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5" y="375657"/>
            <a:ext cx="6347713" cy="1320800"/>
          </a:xfrm>
        </p:spPr>
        <p:txBody>
          <a:bodyPr/>
          <a:lstStyle/>
          <a:p>
            <a:r>
              <a:rPr lang="en-GB" dirty="0"/>
              <a:t>How to carry out an investigation: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BBAAB-DA2F-35DA-460D-5083877A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805264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91EC5-1083-BEE6-0F82-464FEB94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96" y="1772509"/>
            <a:ext cx="6347714" cy="3880773"/>
          </a:xfrm>
        </p:spPr>
        <p:txBody>
          <a:bodyPr/>
          <a:lstStyle/>
          <a:p>
            <a:r>
              <a:rPr lang="en-US" dirty="0"/>
              <a:t>First, let us observe our materials.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could our question be?</a:t>
            </a:r>
          </a:p>
        </p:txBody>
      </p:sp>
    </p:spTree>
    <p:extLst>
      <p:ext uri="{BB962C8B-B14F-4D97-AF65-F5344CB8AC3E}">
        <p14:creationId xmlns:p14="http://schemas.microsoft.com/office/powerpoint/2010/main" val="30788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CF345-A166-05EE-AEF0-87B3E3E6E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B14CDE-BE8D-6301-1919-5E108AAC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074" y="6309320"/>
            <a:ext cx="1647282" cy="5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57D88-38C4-41D0-72FF-9793FEEA8D99}"/>
              </a:ext>
            </a:extLst>
          </p:cNvPr>
          <p:cNvSpPr txBox="1"/>
          <p:nvPr/>
        </p:nvSpPr>
        <p:spPr>
          <a:xfrm rot="678956">
            <a:off x="7128727" y="10416639"/>
            <a:ext cx="1210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Pattern seeking/relationships</a:t>
            </a:r>
          </a:p>
          <a:p>
            <a:r>
              <a:rPr lang="en-GB" dirty="0"/>
              <a:t>Chanting</a:t>
            </a:r>
          </a:p>
          <a:p>
            <a:r>
              <a:rPr lang="en-GB" dirty="0"/>
              <a:t>Inverse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D7DE5E-BE80-5EA2-1489-8E7DF410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5" y="37565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Our method: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Our prediction: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064BC52-19BB-F6B5-D658-2613FE4E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81" y="1124744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/>
              <a:t>First, I will…</a:t>
            </a:r>
          </a:p>
          <a:p>
            <a:r>
              <a:rPr lang="en-US" dirty="0"/>
              <a:t>Next, I will…</a:t>
            </a:r>
          </a:p>
          <a:p>
            <a:r>
              <a:rPr lang="en-US" dirty="0"/>
              <a:t>Then I will…</a:t>
            </a:r>
          </a:p>
          <a:p>
            <a:r>
              <a:rPr lang="en-US" dirty="0"/>
              <a:t>Finally, I will…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predict that…</a:t>
            </a:r>
          </a:p>
          <a:p>
            <a:r>
              <a:rPr lang="en-US" dirty="0"/>
              <a:t>I think this because…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Thought bubble Images | Free Vectors, Stock Photos &amp; PSD">
            <a:extLst>
              <a:ext uri="{FF2B5EF4-FFF2-40B4-BE49-F238E27FC236}">
                <a16:creationId xmlns:a16="http://schemas.microsoft.com/office/drawing/2014/main" id="{B2013E3C-1378-ECAD-CDF3-F583011A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20" y="2883096"/>
            <a:ext cx="2926808" cy="29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54868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Usually, the </a:t>
            </a:r>
            <a:r>
              <a:rPr lang="en-GB" b="1" dirty="0"/>
              <a:t>paper plane</a:t>
            </a:r>
            <a:r>
              <a:rPr lang="en-GB" dirty="0"/>
              <a:t> will fly further. This is because paper is lighter than card, so it can glide through the air more easily. A card plane is heavier and might not stay in the air as long.</a:t>
            </a:r>
          </a:p>
          <a:p>
            <a:r>
              <a:rPr lang="en-GB" dirty="0"/>
              <a:t>But! If the paper is </a:t>
            </a:r>
            <a:r>
              <a:rPr lang="en-GB" b="1" dirty="0"/>
              <a:t>too thin</a:t>
            </a:r>
            <a:r>
              <a:rPr lang="en-GB" dirty="0"/>
              <a:t>, the plane might bend or wobble. If the card is </a:t>
            </a:r>
            <a:r>
              <a:rPr lang="en-GB" b="1" dirty="0"/>
              <a:t>not too thick</a:t>
            </a:r>
            <a:r>
              <a:rPr lang="en-GB" dirty="0"/>
              <a:t>, and the shape is good, it might fly well too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Although card may withstand air resistance and turbulence and may travel farther.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109" y="1998172"/>
            <a:ext cx="20697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Zip bag and pencils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331" y="3292874"/>
            <a:ext cx="62776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0070C0"/>
                </a:solidFill>
                <a:latin typeface="Boring Boring" pitchFamily="2" charset="0"/>
              </a:rPr>
              <a:t>Can you poke the pencils through without any water getting out?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3868" y="1186280"/>
            <a:ext cx="2060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Boring Boring" pitchFamily="2" charset="0"/>
              </a:rPr>
              <a:t>Investigation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1056" y="4052762"/>
            <a:ext cx="147989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You will need:</a:t>
            </a:r>
          </a:p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Plastic bag</a:t>
            </a:r>
          </a:p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Pencils</a:t>
            </a:r>
          </a:p>
          <a:p>
            <a:endParaRPr lang="en-GB" sz="2100" dirty="0">
              <a:solidFill>
                <a:srgbClr val="FF0000"/>
              </a:solidFill>
              <a:latin typeface="Boring Boring" pitchFamily="2" charset="0"/>
            </a:endParaRPr>
          </a:p>
          <a:p>
            <a:endParaRPr lang="en-GB" sz="2100" dirty="0">
              <a:solidFill>
                <a:srgbClr val="FF0000"/>
              </a:solidFill>
              <a:latin typeface="Boring Boring" pitchFamily="2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61" y="1186280"/>
            <a:ext cx="1864130" cy="18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83963" y="4522215"/>
            <a:ext cx="42091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Top tip: make sure your pencils are sharp and there</a:t>
            </a:r>
          </a:p>
          <a:p>
            <a:r>
              <a:rPr lang="en-GB" sz="1350" dirty="0"/>
              <a:t>is no air in the bag!</a:t>
            </a:r>
          </a:p>
        </p:txBody>
      </p:sp>
    </p:spTree>
    <p:extLst>
      <p:ext uri="{BB962C8B-B14F-4D97-AF65-F5344CB8AC3E}">
        <p14:creationId xmlns:p14="http://schemas.microsoft.com/office/powerpoint/2010/main" val="22770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8D63D-AB12-AE9A-CC39-0A9988B4F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982677-F9EA-6928-4E80-AF1FFEF3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5" y="375657"/>
            <a:ext cx="6347713" cy="1320800"/>
          </a:xfrm>
        </p:spPr>
        <p:txBody>
          <a:bodyPr/>
          <a:lstStyle/>
          <a:p>
            <a:r>
              <a:rPr lang="en-GB" dirty="0"/>
              <a:t>How to carry out an investigation: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A6E71-F87D-28B9-3265-69DC8FB5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805264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F3F03-F64C-2358-7DB2-6058D5EF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96" y="1772509"/>
            <a:ext cx="6347714" cy="3880773"/>
          </a:xfrm>
        </p:spPr>
        <p:txBody>
          <a:bodyPr/>
          <a:lstStyle/>
          <a:p>
            <a:r>
              <a:rPr lang="en-US" dirty="0"/>
              <a:t>First, let us observe our materials.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could our question be?</a:t>
            </a:r>
          </a:p>
        </p:txBody>
      </p:sp>
    </p:spTree>
    <p:extLst>
      <p:ext uri="{BB962C8B-B14F-4D97-AF65-F5344CB8AC3E}">
        <p14:creationId xmlns:p14="http://schemas.microsoft.com/office/powerpoint/2010/main" val="25213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8D63D-AB12-AE9A-CC39-0A9988B4F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260648"/>
            <a:ext cx="685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When you poke a sharp pencil through a plastic bag filled with water, something amazing happens — the water doesn’t leak out! That’s because the plastic is made of something called </a:t>
            </a:r>
            <a:r>
              <a:rPr lang="en-GB" b="1" dirty="0"/>
              <a:t>polymers</a:t>
            </a:r>
            <a:r>
              <a:rPr lang="en-GB" dirty="0"/>
              <a:t>. These are long, bendy chains of tiny pieces stuck together.</a:t>
            </a:r>
          </a:p>
          <a:p>
            <a:r>
              <a:rPr lang="en-GB" dirty="0"/>
              <a:t>When the pencil goes through the bag, these chains move around it and squeeze tightly, making a seal so the water stays inside. It’s like the plastic is giving the pencil a big hug to stop any leaks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r>
              <a:rPr lang="en-GB" dirty="0"/>
              <a:t>Polymers are really big molecules made of lots of smaller parts called </a:t>
            </a:r>
            <a:r>
              <a:rPr lang="en-GB" b="1" dirty="0"/>
              <a:t>monomers</a:t>
            </a:r>
            <a:r>
              <a:rPr lang="en-GB" dirty="0"/>
              <a:t>. You can think of them like a necklace made of beads — each bead is a monomer, and when you link lots of them together, you get a long chain called a polymer.</a:t>
            </a:r>
          </a:p>
          <a:p>
            <a:r>
              <a:rPr lang="en-GB" dirty="0"/>
              <a:t>Things like plastic, rubber, and even the DNA inside your body are made of polymers!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07EB6-D2AD-7AEA-E4C6-0C76A22C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AEED72-8D22-772D-0455-D2560C0C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074" y="6309320"/>
            <a:ext cx="1647282" cy="5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42134-3429-A97B-4CD9-4D283887F8F4}"/>
              </a:ext>
            </a:extLst>
          </p:cNvPr>
          <p:cNvSpPr txBox="1"/>
          <p:nvPr/>
        </p:nvSpPr>
        <p:spPr>
          <a:xfrm rot="678956">
            <a:off x="7128727" y="10416639"/>
            <a:ext cx="1210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Pattern seeking/relationships</a:t>
            </a:r>
          </a:p>
          <a:p>
            <a:r>
              <a:rPr lang="en-GB" dirty="0"/>
              <a:t>Chanting</a:t>
            </a:r>
          </a:p>
          <a:p>
            <a:r>
              <a:rPr lang="en-GB" dirty="0"/>
              <a:t>Inverse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2046816-FF02-50E7-FCED-60EEB651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5" y="37565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Our method: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Our prediction: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43009AE-381B-1C4F-32A1-725B3BBC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5" y="1340768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/>
              <a:t>First, I will…</a:t>
            </a:r>
          </a:p>
          <a:p>
            <a:r>
              <a:rPr lang="en-US" dirty="0"/>
              <a:t>Next, I will…</a:t>
            </a:r>
          </a:p>
          <a:p>
            <a:r>
              <a:rPr lang="en-US" dirty="0"/>
              <a:t>Then I will…</a:t>
            </a:r>
          </a:p>
          <a:p>
            <a:r>
              <a:rPr lang="en-US" dirty="0"/>
              <a:t>Finally, I will…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predict that…</a:t>
            </a:r>
          </a:p>
          <a:p>
            <a:r>
              <a:rPr lang="en-US" dirty="0"/>
              <a:t>I think this because…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Thought bubble Images | Free Vectors, Stock Photos &amp; PSD">
            <a:extLst>
              <a:ext uri="{FF2B5EF4-FFF2-40B4-BE49-F238E27FC236}">
                <a16:creationId xmlns:a16="http://schemas.microsoft.com/office/drawing/2014/main" id="{A8C4810B-3F54-A462-2B55-47A32A18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20" y="2883096"/>
            <a:ext cx="2926808" cy="29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347713" cy="1320800"/>
          </a:xfrm>
        </p:spPr>
        <p:txBody>
          <a:bodyPr/>
          <a:lstStyle/>
          <a:p>
            <a:r>
              <a:rPr lang="en-GB" dirty="0"/>
              <a:t>Conclusive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72C93E-F093-76A5-4FB4-555062B8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6752"/>
            <a:ext cx="6768752" cy="4759787"/>
          </a:xfrm>
        </p:spPr>
        <p:txBody>
          <a:bodyPr>
            <a:normAutofit/>
          </a:bodyPr>
          <a:lstStyle/>
          <a:p>
            <a:r>
              <a:rPr lang="en-US" dirty="0"/>
              <a:t>From the investigation, I can see that…</a:t>
            </a:r>
          </a:p>
          <a:p>
            <a:r>
              <a:rPr lang="en-US" dirty="0"/>
              <a:t>Our experiment showed that…</a:t>
            </a:r>
          </a:p>
          <a:p>
            <a:r>
              <a:rPr lang="en-US" dirty="0"/>
              <a:t>This tells me that…</a:t>
            </a:r>
          </a:p>
          <a:p>
            <a:endParaRPr lang="en-US" dirty="0"/>
          </a:p>
          <a:p>
            <a:r>
              <a:rPr lang="en-US" dirty="0"/>
              <a:t>These findings are the same/different to my prediction because…</a:t>
            </a:r>
          </a:p>
          <a:p>
            <a:r>
              <a:rPr lang="en-US" dirty="0"/>
              <a:t>I think that if I…</a:t>
            </a:r>
          </a:p>
          <a:p>
            <a:endParaRPr lang="en-US" dirty="0"/>
          </a:p>
          <a:p>
            <a:r>
              <a:rPr lang="en-US" dirty="0"/>
              <a:t>We kept this a fair test by…</a:t>
            </a:r>
          </a:p>
          <a:p>
            <a:r>
              <a:rPr lang="en-US" dirty="0"/>
              <a:t>We ensured that we…</a:t>
            </a:r>
          </a:p>
          <a:p>
            <a:r>
              <a:rPr lang="en-US" dirty="0"/>
              <a:t>This meant that our results were…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112" y="467817"/>
            <a:ext cx="6347713" cy="1320800"/>
          </a:xfrm>
        </p:spPr>
        <p:txBody>
          <a:bodyPr/>
          <a:lstStyle/>
          <a:p>
            <a:r>
              <a:rPr lang="en-GB" dirty="0"/>
              <a:t>How effective was our investigation?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889201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Turning Uncertainty to Wonder | Unlocking the Growth Trust">
            <a:extLst>
              <a:ext uri="{FF2B5EF4-FFF2-40B4-BE49-F238E27FC236}">
                <a16:creationId xmlns:a16="http://schemas.microsoft.com/office/drawing/2014/main" id="{2BD72C74-0B36-108D-E6F6-5AAA695B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34" y="2636912"/>
            <a:ext cx="1840582" cy="18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8DAD7B-8DBE-0254-0803-5663AAEE4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935228"/>
            <a:ext cx="4640053" cy="29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National Curriculum – Scientific 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1444B-2B64-9EBC-BB7B-C19A27BAA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27" y="2006482"/>
            <a:ext cx="4032448" cy="172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51567-EDC3-8145-41F0-D529E382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99" y="1628800"/>
            <a:ext cx="4032448" cy="3418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A370D-9D07-8830-A10E-25998784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11" y="3990289"/>
            <a:ext cx="3547764" cy="22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801" y="170386"/>
            <a:ext cx="6347713" cy="1320800"/>
          </a:xfrm>
        </p:spPr>
        <p:txBody>
          <a:bodyPr/>
          <a:lstStyle/>
          <a:p>
            <a:r>
              <a:rPr lang="en-GB" dirty="0"/>
              <a:t>Websites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658" y="5922910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E3B0AE-36C4-F218-8D00-5999CE10D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25" y="980728"/>
            <a:ext cx="6264696" cy="1607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899CB-6FEE-AC35-BD2C-1AEC879F2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76" y="3121091"/>
            <a:ext cx="3452832" cy="2084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A7E72-147B-7252-9E92-36DF3C073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3049757"/>
            <a:ext cx="4154846" cy="22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801" y="17038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Links: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658" y="5922910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F4582D4-7C07-AE1F-4462-A2066BEE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49106"/>
            <a:ext cx="6768752" cy="475978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https://learning.sciencemuseumgroup.org.uk/learning-resources/community-science/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https://www.nhm.ac.uk/schools/teaching-resources.html?gclid=Cj0KCQjw166aBhDEARIsAMEyZh7lb71JRhheiVTvawsjbnmYAZ3ug0avyR-56O5Um0eLujgMu642PbQaAmmbEALw_wcB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5"/>
              </a:rPr>
              <a:t>https://www.sciencefun.org/kidszone/experiments/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https://littlebinsforlittlehands.com/science-experiments-and-activities/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https://pstt.org.uk/resources/curriculum-materials/Science-Fun-at-Home?gclid=Cj0KCQjw166aBhDEARIsAMEyZh6U4TN2jd5nbG5ALUNaJiFlyodXxenufiJ8SgasFrysgQPpIYYeyTQaAo3PEALw_wcB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45224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82F2CC8-E55C-A0F0-146F-92C83504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5" y="585648"/>
            <a:ext cx="6347713" cy="1320800"/>
          </a:xfrm>
        </p:spPr>
        <p:txBody>
          <a:bodyPr/>
          <a:lstStyle/>
          <a:p>
            <a:r>
              <a:rPr lang="en-US" dirty="0"/>
              <a:t>Investigation Skills</a:t>
            </a:r>
          </a:p>
        </p:txBody>
      </p:sp>
      <p:sp>
        <p:nvSpPr>
          <p:cNvPr id="10" name="Content Placeholder 38">
            <a:extLst>
              <a:ext uri="{FF2B5EF4-FFF2-40B4-BE49-F238E27FC236}">
                <a16:creationId xmlns:a16="http://schemas.microsoft.com/office/drawing/2014/main" id="{7A8E73FB-E18F-E847-0B5F-90F2A8C3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25416"/>
            <a:ext cx="6347713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key skills we teach children are: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set up an experiment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make an accurate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understand what they have found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interpret the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represent data: table, graph, diagrams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draw conclusions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9D9D4-9A58-8965-731B-3AEA45678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57"/>
          <a:stretch/>
        </p:blipFill>
        <p:spPr>
          <a:xfrm>
            <a:off x="5507859" y="332656"/>
            <a:ext cx="3471048" cy="19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45224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82F2CC8-E55C-A0F0-146F-92C83504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5" y="585648"/>
            <a:ext cx="6347713" cy="1320800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D5064CDA-DFFB-5CA8-C3F3-A772251F5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285" y="1494228"/>
            <a:ext cx="6502346" cy="402336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independent variable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is the cause. Its value is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independent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other variables in your study.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dependent variable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is the effect. Its value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depends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changes in the independent variable.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CF34D-EE98-88A7-3BFD-10AF0C81B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93" y="3794943"/>
            <a:ext cx="8736614" cy="263122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069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33" y="532475"/>
            <a:ext cx="6447501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Planning our experiment: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Which liquid will most effectively clean the coins?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1D24C43-438E-C10F-3731-4060621BFE9E}"/>
              </a:ext>
            </a:extLst>
          </p:cNvPr>
          <p:cNvSpPr txBox="1">
            <a:spLocks/>
          </p:cNvSpPr>
          <p:nvPr/>
        </p:nvSpPr>
        <p:spPr>
          <a:xfrm>
            <a:off x="283659" y="2852936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6927F83-937D-AC01-C995-BBFFD41DB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659902"/>
              </p:ext>
            </p:extLst>
          </p:nvPr>
        </p:nvGraphicFramePr>
        <p:xfrm>
          <a:off x="899592" y="1844180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5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94" y="760773"/>
            <a:ext cx="17620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Banana message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783" y="1876542"/>
            <a:ext cx="47804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0070C0"/>
                </a:solidFill>
                <a:latin typeface="Boring Boring" pitchFamily="2" charset="0"/>
              </a:rPr>
              <a:t>Can you make a message appear on the banana?</a:t>
            </a:r>
          </a:p>
          <a:p>
            <a:endParaRPr lang="en-GB" sz="2100" dirty="0">
              <a:solidFill>
                <a:srgbClr val="FF0000"/>
              </a:solidFill>
              <a:latin typeface="Boring Boring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34" y="227306"/>
            <a:ext cx="16353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latin typeface="Boring Boring" pitchFamily="2" charset="0"/>
              </a:rPr>
              <a:t>Investigation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621" y="2411101"/>
            <a:ext cx="15921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You will need:</a:t>
            </a:r>
          </a:p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Bananas</a:t>
            </a:r>
          </a:p>
          <a:p>
            <a:r>
              <a:rPr lang="en-GB" sz="2100" dirty="0">
                <a:solidFill>
                  <a:srgbClr val="FF0000"/>
                </a:solidFill>
                <a:latin typeface="Boring Boring" pitchFamily="2" charset="0"/>
              </a:rPr>
              <a:t>Cocktail sticks</a:t>
            </a:r>
          </a:p>
          <a:p>
            <a:endParaRPr lang="en-GB" sz="2100" dirty="0">
              <a:solidFill>
                <a:srgbClr val="FF0000"/>
              </a:solidFill>
              <a:latin typeface="Boring Boring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6386" b="63938"/>
          <a:stretch/>
        </p:blipFill>
        <p:spPr>
          <a:xfrm>
            <a:off x="4860032" y="151382"/>
            <a:ext cx="1596044" cy="1389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2319" y="2780928"/>
            <a:ext cx="24730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Top tip: don’t break the skin!</a:t>
            </a:r>
          </a:p>
        </p:txBody>
      </p:sp>
    </p:spTree>
    <p:extLst>
      <p:ext uri="{BB962C8B-B14F-4D97-AF65-F5344CB8AC3E}">
        <p14:creationId xmlns:p14="http://schemas.microsoft.com/office/powerpoint/2010/main" val="3419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015" y="375657"/>
            <a:ext cx="6347713" cy="1320800"/>
          </a:xfrm>
        </p:spPr>
        <p:txBody>
          <a:bodyPr/>
          <a:lstStyle/>
          <a:p>
            <a:r>
              <a:rPr lang="en-GB" dirty="0"/>
              <a:t>How to carry out an investigation: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805264"/>
            <a:ext cx="164728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6DB12-214D-2328-32C3-BB58FE1AA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96" y="1772509"/>
            <a:ext cx="6347714" cy="3880773"/>
          </a:xfrm>
        </p:spPr>
        <p:txBody>
          <a:bodyPr/>
          <a:lstStyle/>
          <a:p>
            <a:r>
              <a:rPr lang="en-US" dirty="0"/>
              <a:t>First, let us observe our materials.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could our question be?</a:t>
            </a:r>
          </a:p>
        </p:txBody>
      </p:sp>
    </p:spTree>
    <p:extLst>
      <p:ext uri="{BB962C8B-B14F-4D97-AF65-F5344CB8AC3E}">
        <p14:creationId xmlns:p14="http://schemas.microsoft.com/office/powerpoint/2010/main" val="22171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88B31-EC6F-0597-E23B-9618F464A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F8E9DD-6FD8-A395-64F9-A133B7CF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074" y="6309320"/>
            <a:ext cx="1647282" cy="5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E067DF-D360-638C-D314-7752AFC185FF}"/>
              </a:ext>
            </a:extLst>
          </p:cNvPr>
          <p:cNvSpPr txBox="1"/>
          <p:nvPr/>
        </p:nvSpPr>
        <p:spPr>
          <a:xfrm rot="678956">
            <a:off x="7128727" y="10416639"/>
            <a:ext cx="1210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Pattern seeking/relationships</a:t>
            </a:r>
          </a:p>
          <a:p>
            <a:r>
              <a:rPr lang="en-GB" dirty="0"/>
              <a:t>Chanting</a:t>
            </a:r>
          </a:p>
          <a:p>
            <a:r>
              <a:rPr lang="en-GB" dirty="0"/>
              <a:t>Inverse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BA851A3-733C-00EE-8617-98791BB5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5" y="37565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Our method: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Our prediction: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0629A1B-BBD9-E1ED-742F-8581FD3B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5" y="1340768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/>
              <a:t>First, I will…</a:t>
            </a:r>
          </a:p>
          <a:p>
            <a:r>
              <a:rPr lang="en-US" dirty="0"/>
              <a:t>Next, I will…</a:t>
            </a:r>
          </a:p>
          <a:p>
            <a:r>
              <a:rPr lang="en-US" dirty="0"/>
              <a:t>Then I will…</a:t>
            </a:r>
          </a:p>
          <a:p>
            <a:r>
              <a:rPr lang="en-US" dirty="0"/>
              <a:t>Finally, I will…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predict that…</a:t>
            </a:r>
          </a:p>
          <a:p>
            <a:r>
              <a:rPr lang="en-US" dirty="0"/>
              <a:t>I think this because…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Thought bubble Images | Free Vectors, Stock Photos &amp; PSD">
            <a:extLst>
              <a:ext uri="{FF2B5EF4-FFF2-40B4-BE49-F238E27FC236}">
                <a16:creationId xmlns:a16="http://schemas.microsoft.com/office/drawing/2014/main" id="{D929DB09-6A71-F018-66E7-992832B1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20" y="2883096"/>
            <a:ext cx="2926808" cy="29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9269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When you scratch or press into a banana's skin, you're actually damaging it a little. Inside the banana, there's a special chemical called </a:t>
            </a:r>
            <a:r>
              <a:rPr lang="en-GB" i="1" dirty="0"/>
              <a:t>polyphenol oxidase</a:t>
            </a:r>
            <a:r>
              <a:rPr lang="en-GB" dirty="0"/>
              <a:t> (that’s a big name!). When the skin gets damaged, this chemical meets the air and causes the scratched part to turn brown.</a:t>
            </a:r>
          </a:p>
          <a:p>
            <a:r>
              <a:rPr lang="en-GB" dirty="0"/>
              <a:t>Bananas also make a gas called </a:t>
            </a:r>
            <a:r>
              <a:rPr lang="en-GB" i="1" dirty="0"/>
              <a:t>ethylene</a:t>
            </a:r>
            <a:r>
              <a:rPr lang="en-GB" dirty="0"/>
              <a:t> that helps them ripen. This gas also makes the browning happen faster. That’s why, after a little while, your message appears on the banana like magic!</a:t>
            </a:r>
          </a:p>
        </p:txBody>
      </p:sp>
    </p:spTree>
    <p:extLst>
      <p:ext uri="{BB962C8B-B14F-4D97-AF65-F5344CB8AC3E}">
        <p14:creationId xmlns:p14="http://schemas.microsoft.com/office/powerpoint/2010/main" val="37562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86365e-1050-441c-81b0-c5c7a40727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B999113A15043A74DF09A36724A48" ma:contentTypeVersion="16" ma:contentTypeDescription="Create a new document." ma:contentTypeScope="" ma:versionID="a60bb4218def276cf17c6627b077d329">
  <xsd:schema xmlns:xsd="http://www.w3.org/2001/XMLSchema" xmlns:xs="http://www.w3.org/2001/XMLSchema" xmlns:p="http://schemas.microsoft.com/office/2006/metadata/properties" xmlns:ns3="4986365e-1050-441c-81b0-c5c7a40727fe" xmlns:ns4="ccf11ba9-4faa-48ce-90eb-f358804b9983" targetNamespace="http://schemas.microsoft.com/office/2006/metadata/properties" ma:root="true" ma:fieldsID="92168325ff3a7ec68d8ed6ba2b77a78a" ns3:_="" ns4:_="">
    <xsd:import namespace="4986365e-1050-441c-81b0-c5c7a40727fe"/>
    <xsd:import namespace="ccf11ba9-4faa-48ce-90eb-f358804b9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6365e-1050-441c-81b0-c5c7a4072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11ba9-4faa-48ce-90eb-f358804b998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AA719-226F-457A-AF3B-5369FC6053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87852-A77D-4CB0-9811-8FD8B2C3387C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ccf11ba9-4faa-48ce-90eb-f358804b9983"/>
    <ds:schemaRef ds:uri="4986365e-1050-441c-81b0-c5c7a40727f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8B93FB-E204-477B-8C57-5D585E7F6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6365e-1050-441c-81b0-c5c7a40727fe"/>
    <ds:schemaRef ds:uri="ccf11ba9-4faa-48ce-90eb-f358804b9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1992</TotalTime>
  <Words>883</Words>
  <Application>Microsoft Office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Boring Boring</vt:lpstr>
      <vt:lpstr>Trebuchet MS</vt:lpstr>
      <vt:lpstr>Wingdings</vt:lpstr>
      <vt:lpstr>Wingdings 3</vt:lpstr>
      <vt:lpstr>Facet</vt:lpstr>
      <vt:lpstr>Friday 16th May  What exciting and simple experiments can I try with my child at home?</vt:lpstr>
      <vt:lpstr>National Curriculum – Scientific Skills</vt:lpstr>
      <vt:lpstr>Investigation Skills</vt:lpstr>
      <vt:lpstr>Vocabulary</vt:lpstr>
      <vt:lpstr>Planning our experiment:  Which liquid will most effectively clean the coins?</vt:lpstr>
      <vt:lpstr>PowerPoint Presentation</vt:lpstr>
      <vt:lpstr>How to carry out an investigation:</vt:lpstr>
      <vt:lpstr>Our method:      Our prediction:  </vt:lpstr>
      <vt:lpstr>PowerPoint Presentation</vt:lpstr>
      <vt:lpstr>PowerPoint Presentation</vt:lpstr>
      <vt:lpstr>How to carry out an investigation:</vt:lpstr>
      <vt:lpstr>Our method:      Our prediction:  </vt:lpstr>
      <vt:lpstr>PowerPoint Presentation</vt:lpstr>
      <vt:lpstr>PowerPoint Presentation</vt:lpstr>
      <vt:lpstr>How to carry out an investigation:</vt:lpstr>
      <vt:lpstr>PowerPoint Presentation</vt:lpstr>
      <vt:lpstr>Our method:      Our prediction:  </vt:lpstr>
      <vt:lpstr>Conclusive thinking</vt:lpstr>
      <vt:lpstr>How effective was our investigation?</vt:lpstr>
      <vt:lpstr>Websites</vt:lpstr>
      <vt:lpstr>Links: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17th May 2019 Maths coffee morning: times tables</dc:title>
  <dc:creator>JENNIFER CHIU</dc:creator>
  <cp:lastModifiedBy>Fabiha Sultana</cp:lastModifiedBy>
  <cp:revision>29</cp:revision>
  <dcterms:created xsi:type="dcterms:W3CDTF">2019-04-02T14:53:29Z</dcterms:created>
  <dcterms:modified xsi:type="dcterms:W3CDTF">2025-05-19T11:51:31Z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0x010100784B999113A15043A74DF09A36724A48</vt:lpwstr>
  </property>
</Properties>
</file>