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56" r:id="rId5"/>
    <p:sldId id="258" r:id="rId6"/>
    <p:sldId id="259" r:id="rId7"/>
    <p:sldId id="263" r:id="rId8"/>
    <p:sldId id="265" r:id="rId9"/>
    <p:sldId id="264" r:id="rId10"/>
    <p:sldId id="260" r:id="rId11"/>
    <p:sldId id="261" r:id="rId12"/>
    <p:sldId id="262" r:id="rId13"/>
  </p:sldIdLst>
  <p:sldSz cx="9144000" cy="6858000" type="screen4x3"/>
  <p:notesSz cx="6797675" cy="9928225"/>
  <p:defaultTextStyle>
    <a:defPPr>
      <a:defRPr lang="en-GB"/>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808" autoAdjust="0"/>
    <p:restoredTop sz="82949" autoAdjust="0"/>
  </p:normalViewPr>
  <p:slideViewPr>
    <p:cSldViewPr>
      <p:cViewPr varScale="1">
        <p:scale>
          <a:sx n="95" d="100"/>
          <a:sy n="95" d="100"/>
        </p:scale>
        <p:origin x="168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cs typeface="Arial" charset="0"/>
              </a:defRPr>
            </a:lvl1pPr>
          </a:lstStyle>
          <a:p>
            <a:pPr>
              <a:defRPr/>
            </a:pPr>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hangingPunct="1">
              <a:defRPr sz="1200">
                <a:cs typeface="Arial" charset="0"/>
              </a:defRPr>
            </a:lvl1pPr>
          </a:lstStyle>
          <a:p>
            <a:pPr>
              <a:defRPr/>
            </a:pPr>
            <a:fld id="{FEB44D36-A5D0-4B81-8DA5-68BD88D58131}" type="datetimeFigureOut">
              <a:rPr lang="en-GB"/>
              <a:pPr>
                <a:defRPr/>
              </a:pPr>
              <a:t>16/12/2021</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08A4E9D2-08D5-42F7-B313-99F7D8DBFC18}"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1455680B-06F1-45A3-A99B-CA388F2E7F91}" type="datetimeFigureOut">
              <a:rPr lang="en-GB"/>
              <a:pPr>
                <a:defRPr/>
              </a:pPr>
              <a:t>16/12/2021</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716463"/>
            <a:ext cx="5438775" cy="4467225"/>
          </a:xfrm>
          <a:prstGeom prst="rect">
            <a:avLst/>
          </a:prstGeom>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05650F00-3C51-4A3B-BA89-21AAE1BFE329}"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BC15D90-957F-48A0-865E-5046B154CAC2}" type="slidenum">
              <a:rPr lang="en-GB" altLang="en-US"/>
              <a:pPr>
                <a:spcBef>
                  <a:spcPct val="0"/>
                </a:spcBef>
              </a:pPr>
              <a:t>1</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3A1D8E-543E-48B0-973B-BAFD20AAC431}" type="slidenum">
              <a:rPr lang="en-GB" altLang="en-US"/>
              <a:pPr>
                <a:spcBef>
                  <a:spcPct val="0"/>
                </a:spcBef>
              </a:pPr>
              <a:t>2</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3A1D8E-543E-48B0-973B-BAFD20AAC431}" type="slidenum">
              <a:rPr lang="en-GB" altLang="en-US"/>
              <a:pPr>
                <a:spcBef>
                  <a:spcPct val="0"/>
                </a:spcBef>
              </a:pPr>
              <a:t>3</a:t>
            </a:fld>
            <a:endParaRPr lang="en-GB" altLang="en-US"/>
          </a:p>
        </p:txBody>
      </p:sp>
    </p:spTree>
    <p:extLst>
      <p:ext uri="{BB962C8B-B14F-4D97-AF65-F5344CB8AC3E}">
        <p14:creationId xmlns:p14="http://schemas.microsoft.com/office/powerpoint/2010/main" val="2253448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3A1D8E-543E-48B0-973B-BAFD20AAC431}" type="slidenum">
              <a:rPr lang="en-GB" altLang="en-US"/>
              <a:pPr>
                <a:spcBef>
                  <a:spcPct val="0"/>
                </a:spcBef>
              </a:pPr>
              <a:t>7</a:t>
            </a:fld>
            <a:endParaRPr lang="en-GB" altLang="en-US"/>
          </a:p>
        </p:txBody>
      </p:sp>
    </p:spTree>
    <p:extLst>
      <p:ext uri="{BB962C8B-B14F-4D97-AF65-F5344CB8AC3E}">
        <p14:creationId xmlns:p14="http://schemas.microsoft.com/office/powerpoint/2010/main" val="3763446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3A1D8E-543E-48B0-973B-BAFD20AAC431}" type="slidenum">
              <a:rPr lang="en-GB" altLang="en-US"/>
              <a:pPr>
                <a:spcBef>
                  <a:spcPct val="0"/>
                </a:spcBef>
              </a:pPr>
              <a:t>8</a:t>
            </a:fld>
            <a:endParaRPr lang="en-GB" altLang="en-US"/>
          </a:p>
        </p:txBody>
      </p:sp>
    </p:spTree>
    <p:extLst>
      <p:ext uri="{BB962C8B-B14F-4D97-AF65-F5344CB8AC3E}">
        <p14:creationId xmlns:p14="http://schemas.microsoft.com/office/powerpoint/2010/main" val="2390662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3A1D8E-543E-48B0-973B-BAFD20AAC431}" type="slidenum">
              <a:rPr lang="en-GB" altLang="en-US"/>
              <a:pPr>
                <a:spcBef>
                  <a:spcPct val="0"/>
                </a:spcBef>
              </a:pPr>
              <a:t>9</a:t>
            </a:fld>
            <a:endParaRPr lang="en-GB" altLang="en-US"/>
          </a:p>
        </p:txBody>
      </p:sp>
    </p:spTree>
    <p:extLst>
      <p:ext uri="{BB962C8B-B14F-4D97-AF65-F5344CB8AC3E}">
        <p14:creationId xmlns:p14="http://schemas.microsoft.com/office/powerpoint/2010/main" val="1010363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37946B21-C92B-448A-90B9-280384A74E37}" type="datetimeFigureOut">
              <a:rPr lang="en-GB"/>
              <a:pPr>
                <a:defRPr/>
              </a:pPr>
              <a:t>16/12/2021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3657C44E-4799-4607-9055-298C74FC17C5}" type="slidenum">
              <a:rPr lang="en-GB" altLang="en-US"/>
              <a:pPr/>
              <a:t>‹#›</a:t>
            </a:fld>
            <a:endParaRPr lang="en-GB" altLang="en-US"/>
          </a:p>
        </p:txBody>
      </p:sp>
    </p:spTree>
    <p:extLst>
      <p:ext uri="{BB962C8B-B14F-4D97-AF65-F5344CB8AC3E}">
        <p14:creationId xmlns:p14="http://schemas.microsoft.com/office/powerpoint/2010/main" val="668355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DC5F059D-F8F2-424D-9079-980064F1108C}" type="datetimeFigureOut">
              <a:rPr lang="en-GB"/>
              <a:pPr>
                <a:defRPr/>
              </a:pPr>
              <a:t>16/12/2021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4ECD034E-E84E-47EF-BD0C-C1AF1C6CADEF}" type="slidenum">
              <a:rPr lang="en-GB" altLang="en-US"/>
              <a:pPr/>
              <a:t>‹#›</a:t>
            </a:fld>
            <a:endParaRPr lang="en-GB" altLang="en-US"/>
          </a:p>
        </p:txBody>
      </p:sp>
    </p:spTree>
    <p:extLst>
      <p:ext uri="{BB962C8B-B14F-4D97-AF65-F5344CB8AC3E}">
        <p14:creationId xmlns:p14="http://schemas.microsoft.com/office/powerpoint/2010/main" val="3707705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07AF1483-E57E-41A5-8C12-0F847BF21541}" type="datetimeFigureOut">
              <a:rPr lang="en-GB"/>
              <a:pPr>
                <a:defRPr/>
              </a:pPr>
              <a:t>16/12/2021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9A32E71B-8C9B-4027-AC27-F62EED70DA93}" type="slidenum">
              <a:rPr lang="en-GB" altLang="en-US"/>
              <a:pPr/>
              <a:t>‹#›</a:t>
            </a:fld>
            <a:endParaRPr lang="en-GB" altLang="en-US"/>
          </a:p>
        </p:txBody>
      </p:sp>
    </p:spTree>
    <p:extLst>
      <p:ext uri="{BB962C8B-B14F-4D97-AF65-F5344CB8AC3E}">
        <p14:creationId xmlns:p14="http://schemas.microsoft.com/office/powerpoint/2010/main" val="61258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E41D597-E641-41A9-8799-EE63D75A8790}" type="datetimeFigureOut">
              <a:rPr lang="en-GB"/>
              <a:pPr>
                <a:defRPr/>
              </a:pPr>
              <a:t>16/12/2021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21D37BDD-71EE-4106-B5C0-4FA03E9589D5}" type="slidenum">
              <a:rPr lang="en-GB" altLang="en-US"/>
              <a:pPr/>
              <a:t>‹#›</a:t>
            </a:fld>
            <a:endParaRPr lang="en-GB" altLang="en-US"/>
          </a:p>
        </p:txBody>
      </p:sp>
    </p:spTree>
    <p:extLst>
      <p:ext uri="{BB962C8B-B14F-4D97-AF65-F5344CB8AC3E}">
        <p14:creationId xmlns:p14="http://schemas.microsoft.com/office/powerpoint/2010/main" val="2958474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53BA172-4B8D-41D9-94B4-E564E226281D}" type="datetimeFigureOut">
              <a:rPr lang="en-GB"/>
              <a:pPr>
                <a:defRPr/>
              </a:pPr>
              <a:t>16/12/2021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532D8E07-EBD5-4F34-A5AE-96AB01B666CE}" type="slidenum">
              <a:rPr lang="en-GB" altLang="en-US"/>
              <a:pPr/>
              <a:t>‹#›</a:t>
            </a:fld>
            <a:endParaRPr lang="en-GB" altLang="en-US"/>
          </a:p>
        </p:txBody>
      </p:sp>
    </p:spTree>
    <p:extLst>
      <p:ext uri="{BB962C8B-B14F-4D97-AF65-F5344CB8AC3E}">
        <p14:creationId xmlns:p14="http://schemas.microsoft.com/office/powerpoint/2010/main" val="1863102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F441666F-F59A-4156-BADF-518793B90567}" type="datetimeFigureOut">
              <a:rPr lang="en-GB"/>
              <a:pPr>
                <a:defRPr/>
              </a:pPr>
              <a:t>16/12/2021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77D66296-09C9-4E9F-AD50-C260FB77BF58}" type="slidenum">
              <a:rPr lang="en-GB" altLang="en-US"/>
              <a:pPr/>
              <a:t>‹#›</a:t>
            </a:fld>
            <a:endParaRPr lang="en-GB" altLang="en-US"/>
          </a:p>
        </p:txBody>
      </p:sp>
    </p:spTree>
    <p:extLst>
      <p:ext uri="{BB962C8B-B14F-4D97-AF65-F5344CB8AC3E}">
        <p14:creationId xmlns:p14="http://schemas.microsoft.com/office/powerpoint/2010/main" val="3840134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8165CCA2-DDB0-49C5-825F-19F31A7C0EC6}" type="datetimeFigureOut">
              <a:rPr lang="en-GB"/>
              <a:pPr>
                <a:defRPr/>
              </a:pPr>
              <a:t>16/12/2021</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504AB4FA-19DD-4FEC-988A-EBEC5B3BFEB9}" type="slidenum">
              <a:rPr lang="en-GB" altLang="en-US"/>
              <a:pPr/>
              <a:t>‹#›</a:t>
            </a:fld>
            <a:endParaRPr lang="en-GB" altLang="en-US"/>
          </a:p>
        </p:txBody>
      </p:sp>
    </p:spTree>
    <p:extLst>
      <p:ext uri="{BB962C8B-B14F-4D97-AF65-F5344CB8AC3E}">
        <p14:creationId xmlns:p14="http://schemas.microsoft.com/office/powerpoint/2010/main" val="928552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AD0B9D12-9187-4DBB-981E-56E61979645C}" type="datetimeFigureOut">
              <a:rPr lang="en-GB"/>
              <a:pPr>
                <a:defRPr/>
              </a:pPr>
              <a:t>16/12/2021</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9C02982A-D658-41D3-84F9-B3410344EA87}" type="slidenum">
              <a:rPr lang="en-GB" altLang="en-US"/>
              <a:pPr/>
              <a:t>‹#›</a:t>
            </a:fld>
            <a:endParaRPr lang="en-GB" altLang="en-US"/>
          </a:p>
        </p:txBody>
      </p:sp>
    </p:spTree>
    <p:extLst>
      <p:ext uri="{BB962C8B-B14F-4D97-AF65-F5344CB8AC3E}">
        <p14:creationId xmlns:p14="http://schemas.microsoft.com/office/powerpoint/2010/main" val="830338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BF74880-0202-4B8F-A751-369BE7603FB4}" type="datetimeFigureOut">
              <a:rPr lang="en-GB"/>
              <a:pPr>
                <a:defRPr/>
              </a:pPr>
              <a:t>16/12/2021</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C7F76481-4989-4D6B-B15B-2C480350C885}" type="slidenum">
              <a:rPr lang="en-GB" altLang="en-US"/>
              <a:pPr/>
              <a:t>‹#›</a:t>
            </a:fld>
            <a:endParaRPr lang="en-GB" altLang="en-US"/>
          </a:p>
        </p:txBody>
      </p:sp>
    </p:spTree>
    <p:extLst>
      <p:ext uri="{BB962C8B-B14F-4D97-AF65-F5344CB8AC3E}">
        <p14:creationId xmlns:p14="http://schemas.microsoft.com/office/powerpoint/2010/main" val="1308230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DA090BE-4B3C-4E69-B5A7-ACDB1A876917}" type="datetimeFigureOut">
              <a:rPr lang="en-GB"/>
              <a:pPr>
                <a:defRPr/>
              </a:pPr>
              <a:t>16/12/2021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60A3208E-D803-4FD3-AC4F-EFE7D1F6E3B0}" type="slidenum">
              <a:rPr lang="en-GB" altLang="en-US"/>
              <a:pPr/>
              <a:t>‹#›</a:t>
            </a:fld>
            <a:endParaRPr lang="en-GB" altLang="en-US"/>
          </a:p>
        </p:txBody>
      </p:sp>
    </p:spTree>
    <p:extLst>
      <p:ext uri="{BB962C8B-B14F-4D97-AF65-F5344CB8AC3E}">
        <p14:creationId xmlns:p14="http://schemas.microsoft.com/office/powerpoint/2010/main" val="1173293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A7EB0D0-2D17-4B09-B0B7-E692500D910B}" type="datetimeFigureOut">
              <a:rPr lang="en-GB"/>
              <a:pPr>
                <a:defRPr/>
              </a:pPr>
              <a:t>16/12/2021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933A7A21-C149-4EC9-AD57-5F3BD35093D0}" type="slidenum">
              <a:rPr lang="en-GB" altLang="en-US"/>
              <a:pPr/>
              <a:t>‹#›</a:t>
            </a:fld>
            <a:endParaRPr lang="en-GB" altLang="en-US"/>
          </a:p>
        </p:txBody>
      </p:sp>
    </p:spTree>
    <p:extLst>
      <p:ext uri="{BB962C8B-B14F-4D97-AF65-F5344CB8AC3E}">
        <p14:creationId xmlns:p14="http://schemas.microsoft.com/office/powerpoint/2010/main" val="234842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E512DD15-920B-4F74-9719-FA019895FD15}" type="datetimeFigureOut">
              <a:rPr lang="en-GB"/>
              <a:pPr>
                <a:defRPr/>
              </a:pPr>
              <a:t>16/12/2021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EBF27F1B-E5C1-481A-BCFE-DBBBAAA1A092}"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hyperlink" Target="https://www.pgl.co.uk/en-gb/school-trips/primary-schools/centres/caythorpe-court?gclid=EAIaIQobChMI8vy0jrXo9AIVCLrtCh0megeWEAAYASAAEgLL1vD_Bw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7504" y="116687"/>
            <a:ext cx="8928992" cy="6687892"/>
          </a:xfrm>
          <a:prstGeom prst="rect">
            <a:avLst/>
          </a:prstGeom>
        </p:spPr>
      </p:pic>
      <p:sp>
        <p:nvSpPr>
          <p:cNvPr id="2" name="Title 1"/>
          <p:cNvSpPr>
            <a:spLocks noGrp="1"/>
          </p:cNvSpPr>
          <p:nvPr>
            <p:ph type="ctrTitle"/>
          </p:nvPr>
        </p:nvSpPr>
        <p:spPr>
          <a:xfrm>
            <a:off x="107504" y="908720"/>
            <a:ext cx="8928992" cy="5616623"/>
          </a:xfrm>
        </p:spPr>
        <p:txBody>
          <a:bodyPr rtlCol="0">
            <a:normAutofit/>
          </a:bodyPr>
          <a:lstStyle/>
          <a:p>
            <a:pPr eaLnBrk="1" fontAlgn="auto" hangingPunct="1">
              <a:spcAft>
                <a:spcPts val="0"/>
              </a:spcAft>
              <a:defRPr/>
            </a:pPr>
            <a:r>
              <a:rPr lang="en-GB" sz="4000" b="1" dirty="0">
                <a:cs typeface="Arial" panose="020B0604020202020204" pitchFamily="34" charset="0"/>
              </a:rPr>
              <a:t>Year </a:t>
            </a:r>
            <a:r>
              <a:rPr lang="en-GB" sz="4000" b="1" dirty="0" smtClean="0">
                <a:cs typeface="Arial" panose="020B0604020202020204" pitchFamily="34" charset="0"/>
              </a:rPr>
              <a:t>6 </a:t>
            </a:r>
            <a:r>
              <a:rPr lang="en-GB" sz="4000" b="1" dirty="0">
                <a:cs typeface="Arial" panose="020B0604020202020204" pitchFamily="34" charset="0"/>
              </a:rPr>
              <a:t>Residential </a:t>
            </a:r>
            <a:br>
              <a:rPr lang="en-GB" sz="4000" b="1" dirty="0">
                <a:cs typeface="Arial" panose="020B0604020202020204" pitchFamily="34" charset="0"/>
              </a:rPr>
            </a:br>
            <a:r>
              <a:rPr lang="en-GB" sz="4000" b="1" dirty="0" smtClean="0">
                <a:cs typeface="Arial" panose="020B0604020202020204" pitchFamily="34" charset="0"/>
              </a:rPr>
              <a:t>PGL Lincolnshire</a:t>
            </a:r>
            <a:r>
              <a:rPr lang="en-GB" b="1" dirty="0" smtClean="0">
                <a:cs typeface="Arial" panose="020B0604020202020204" pitchFamily="34" charset="0"/>
              </a:rPr>
              <a:t/>
            </a:r>
            <a:br>
              <a:rPr lang="en-GB" b="1" dirty="0" smtClean="0">
                <a:cs typeface="Arial" panose="020B0604020202020204" pitchFamily="34" charset="0"/>
              </a:rPr>
            </a:br>
            <a:r>
              <a:rPr lang="en-GB" sz="3200" dirty="0" smtClean="0"/>
              <a:t>Monday </a:t>
            </a:r>
            <a:r>
              <a:rPr lang="en-GB" sz="3200" dirty="0"/>
              <a:t>11th July – </a:t>
            </a:r>
            <a:r>
              <a:rPr lang="en-GB" sz="3200"/>
              <a:t>Wednesday </a:t>
            </a:r>
            <a:r>
              <a:rPr lang="en-GB" sz="3200" smtClean="0"/>
              <a:t>13th </a:t>
            </a:r>
            <a:r>
              <a:rPr lang="en-GB" sz="3200" dirty="0"/>
              <a:t>July 2022.</a:t>
            </a:r>
            <a:r>
              <a:rPr lang="en-GB" dirty="0">
                <a:cs typeface="Arial" panose="020B0604020202020204" pitchFamily="34" charset="0"/>
              </a:rPr>
              <a:t/>
            </a:r>
            <a:br>
              <a:rPr lang="en-GB" dirty="0">
                <a:cs typeface="Arial" panose="020B0604020202020204" pitchFamily="34" charset="0"/>
              </a:rPr>
            </a:br>
            <a:r>
              <a:rPr lang="en-GB" dirty="0">
                <a:cs typeface="Arial" panose="020B0604020202020204" pitchFamily="34" charset="0"/>
              </a:rPr>
              <a:t/>
            </a:r>
            <a:br>
              <a:rPr lang="en-GB" dirty="0">
                <a:cs typeface="Arial" panose="020B0604020202020204" pitchFamily="34" charset="0"/>
              </a:rPr>
            </a:br>
            <a:r>
              <a:rPr lang="en-GB" dirty="0">
                <a:cs typeface="Arial" panose="020B0604020202020204" pitchFamily="34" charset="0"/>
              </a:rPr>
              <a:t/>
            </a:r>
            <a:br>
              <a:rPr lang="en-GB" dirty="0">
                <a:cs typeface="Arial" panose="020B0604020202020204" pitchFamily="34" charset="0"/>
              </a:rPr>
            </a:br>
            <a:r>
              <a:rPr lang="en-GB" dirty="0" smtClean="0">
                <a:cs typeface="Arial" panose="020B0604020202020204" pitchFamily="34" charset="0"/>
              </a:rPr>
              <a:t/>
            </a:r>
            <a:br>
              <a:rPr lang="en-GB" dirty="0" smtClean="0">
                <a:cs typeface="Arial" panose="020B0604020202020204" pitchFamily="34" charset="0"/>
              </a:rPr>
            </a:br>
            <a:r>
              <a:rPr lang="en-GB" dirty="0">
                <a:cs typeface="Arial" panose="020B0604020202020204" pitchFamily="34" charset="0"/>
              </a:rPr>
              <a:t/>
            </a:r>
            <a:br>
              <a:rPr lang="en-GB" dirty="0">
                <a:cs typeface="Arial" panose="020B0604020202020204" pitchFamily="34" charset="0"/>
              </a:rPr>
            </a:br>
            <a:r>
              <a:rPr lang="en-GB" dirty="0">
                <a:cs typeface="Arial" panose="020B0604020202020204" pitchFamily="34" charset="0"/>
              </a:rPr>
              <a:t>Parent Information Presentation</a:t>
            </a:r>
            <a:endParaRPr lang="en-GB" b="1" dirty="0"/>
          </a:p>
        </p:txBody>
      </p:sp>
      <p:pic>
        <p:nvPicPr>
          <p:cNvPr id="15362"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188640"/>
            <a:ext cx="6863395" cy="1054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PGL Caythorpe Court Adventure Holidays and Summer Camps nr Lincolnshi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1800" y="3212976"/>
            <a:ext cx="3862556" cy="2172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7504" y="116632"/>
            <a:ext cx="8928992" cy="6687892"/>
          </a:xfrm>
          <a:prstGeom prst="rect">
            <a:avLst/>
          </a:prstGeom>
        </p:spPr>
      </p:pic>
      <p:sp>
        <p:nvSpPr>
          <p:cNvPr id="17409" name="Title 1"/>
          <p:cNvSpPr>
            <a:spLocks noGrp="1"/>
          </p:cNvSpPr>
          <p:nvPr>
            <p:ph type="title"/>
          </p:nvPr>
        </p:nvSpPr>
        <p:spPr>
          <a:xfrm>
            <a:off x="457200" y="227013"/>
            <a:ext cx="8229600" cy="1143000"/>
          </a:xfrm>
        </p:spPr>
        <p:txBody>
          <a:bodyPr/>
          <a:lstStyle/>
          <a:p>
            <a:pPr eaLnBrk="1" hangingPunct="1"/>
            <a:r>
              <a:rPr lang="en-GB" altLang="en-US" b="1" dirty="0" smtClean="0"/>
              <a:t>PGL Lincolnshire</a:t>
            </a:r>
            <a:endParaRPr lang="en-GB" altLang="en-US" b="1" dirty="0"/>
          </a:p>
        </p:txBody>
      </p:sp>
      <p:sp>
        <p:nvSpPr>
          <p:cNvPr id="3" name="Content Placeholder 2"/>
          <p:cNvSpPr>
            <a:spLocks noGrp="1"/>
          </p:cNvSpPr>
          <p:nvPr>
            <p:ph idx="1"/>
          </p:nvPr>
        </p:nvSpPr>
        <p:spPr>
          <a:xfrm>
            <a:off x="457200" y="1197596"/>
            <a:ext cx="8363272" cy="4749333"/>
          </a:xfrm>
        </p:spPr>
        <p:txBody>
          <a:bodyPr rtlCol="0">
            <a:normAutofit/>
          </a:bodyPr>
          <a:lstStyle/>
          <a:p>
            <a:pPr lvl="0" eaLnBrk="1" fontAlgn="auto" hangingPunct="1">
              <a:spcAft>
                <a:spcPts val="0"/>
              </a:spcAft>
              <a:defRPr/>
            </a:pPr>
            <a:r>
              <a:rPr lang="en-GB" dirty="0">
                <a:latin typeface="+mj-lt"/>
              </a:rPr>
              <a:t>65 acres of grounds surrounding a huge mansion </a:t>
            </a:r>
            <a:r>
              <a:rPr lang="en-GB" dirty="0" smtClean="0">
                <a:latin typeface="+mj-lt"/>
              </a:rPr>
              <a:t>house</a:t>
            </a:r>
          </a:p>
          <a:p>
            <a:pPr lvl="0" eaLnBrk="1" fontAlgn="auto" hangingPunct="1">
              <a:spcAft>
                <a:spcPts val="0"/>
              </a:spcAft>
              <a:defRPr/>
            </a:pPr>
            <a:r>
              <a:rPr lang="en-GB" dirty="0" smtClean="0">
                <a:latin typeface="+mj-lt"/>
              </a:rPr>
              <a:t>Grantham – Lincolnshire</a:t>
            </a:r>
          </a:p>
          <a:p>
            <a:pPr lvl="0" eaLnBrk="1" fontAlgn="auto" hangingPunct="1">
              <a:spcAft>
                <a:spcPts val="0"/>
              </a:spcAft>
              <a:defRPr/>
            </a:pPr>
            <a:r>
              <a:rPr lang="en-GB" dirty="0" smtClean="0">
                <a:latin typeface="+mj-lt"/>
              </a:rPr>
              <a:t>2 </a:t>
            </a:r>
            <a:r>
              <a:rPr lang="en-GB" dirty="0">
                <a:latin typeface="+mj-lt"/>
              </a:rPr>
              <a:t>nights and 3 days, travelling by coach</a:t>
            </a:r>
            <a:endParaRPr lang="en-GB" dirty="0" smtClean="0">
              <a:latin typeface="+mj-lt"/>
            </a:endParaRPr>
          </a:p>
          <a:p>
            <a:pPr eaLnBrk="1" fontAlgn="auto" hangingPunct="1">
              <a:spcAft>
                <a:spcPts val="0"/>
              </a:spcAft>
              <a:defRPr/>
            </a:pPr>
            <a:r>
              <a:rPr lang="en-GB" dirty="0">
                <a:latin typeface="+mj-lt"/>
              </a:rPr>
              <a:t>Packed full of adventure activities on land and water</a:t>
            </a:r>
          </a:p>
          <a:p>
            <a:pPr lvl="0" eaLnBrk="1" fontAlgn="auto" hangingPunct="1">
              <a:spcAft>
                <a:spcPts val="0"/>
              </a:spcAft>
              <a:defRPr/>
            </a:pPr>
            <a:r>
              <a:rPr lang="en-GB" dirty="0">
                <a:latin typeface="+mj-lt"/>
              </a:rPr>
              <a:t>E</a:t>
            </a:r>
            <a:r>
              <a:rPr lang="en-GB" dirty="0" smtClean="0">
                <a:latin typeface="+mj-lt"/>
              </a:rPr>
              <a:t>verything </a:t>
            </a:r>
            <a:r>
              <a:rPr lang="en-GB" dirty="0">
                <a:latin typeface="+mj-lt"/>
              </a:rPr>
              <a:t>is included – the activities, equipment, accommodation and food.</a:t>
            </a:r>
            <a:endParaRPr lang="en-GB" dirty="0" smtClean="0">
              <a:latin typeface="+mj-lt"/>
            </a:endParaRPr>
          </a:p>
        </p:txBody>
      </p:sp>
      <p:pic>
        <p:nvPicPr>
          <p:cNvPr id="174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6093296"/>
            <a:ext cx="1800200" cy="56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15008" y="44624"/>
            <a:ext cx="8928992" cy="6687892"/>
          </a:xfrm>
          <a:prstGeom prst="rect">
            <a:avLst/>
          </a:prstGeom>
        </p:spPr>
      </p:pic>
      <p:sp>
        <p:nvSpPr>
          <p:cNvPr id="17409" name="Title 1"/>
          <p:cNvSpPr>
            <a:spLocks noGrp="1"/>
          </p:cNvSpPr>
          <p:nvPr>
            <p:ph type="title"/>
          </p:nvPr>
        </p:nvSpPr>
        <p:spPr>
          <a:xfrm>
            <a:off x="457200" y="227013"/>
            <a:ext cx="8229600" cy="1143000"/>
          </a:xfrm>
        </p:spPr>
        <p:txBody>
          <a:bodyPr/>
          <a:lstStyle/>
          <a:p>
            <a:pPr eaLnBrk="1" hangingPunct="1"/>
            <a:r>
              <a:rPr lang="en-GB" altLang="en-US" b="1" dirty="0"/>
              <a:t>Activities</a:t>
            </a:r>
          </a:p>
        </p:txBody>
      </p:sp>
      <p:pic>
        <p:nvPicPr>
          <p:cNvPr id="174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1900" y="5980191"/>
            <a:ext cx="1800200" cy="56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Abseiling"/>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673441" y="1405423"/>
            <a:ext cx="2969991" cy="16706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anoe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5146" y="1514486"/>
            <a:ext cx="2760241" cy="156733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igh Ropes Cours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974" y="4312423"/>
            <a:ext cx="2964920" cy="166776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Trapez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0112" y="4245935"/>
            <a:ext cx="2760241" cy="17281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5576" y="3133461"/>
            <a:ext cx="8136904" cy="1292662"/>
          </a:xfrm>
          <a:prstGeom prst="rect">
            <a:avLst/>
          </a:prstGeom>
          <a:noFill/>
        </p:spPr>
        <p:txBody>
          <a:bodyPr wrap="square" rtlCol="0">
            <a:spAutoFit/>
          </a:bodyPr>
          <a:lstStyle/>
          <a:p>
            <a:pPr algn="ctr"/>
            <a:r>
              <a:rPr lang="en-GB" dirty="0" smtClean="0">
                <a:latin typeface="+mj-lt"/>
              </a:rPr>
              <a:t>23 activities to choose from</a:t>
            </a:r>
          </a:p>
          <a:p>
            <a:pPr algn="ctr"/>
            <a:r>
              <a:rPr lang="en-GB" dirty="0" smtClean="0">
                <a:latin typeface="+mj-lt"/>
              </a:rPr>
              <a:t>(See drop down on website</a:t>
            </a:r>
            <a:r>
              <a:rPr lang="en-GB" dirty="0" smtClean="0">
                <a:latin typeface="+mj-lt"/>
              </a:rPr>
              <a:t>)</a:t>
            </a:r>
          </a:p>
          <a:p>
            <a:pPr algn="ctr"/>
            <a:r>
              <a:rPr lang="en-GB" sz="1400" dirty="0">
                <a:latin typeface="+mj-lt"/>
                <a:hlinkClick r:id="rId9"/>
              </a:rPr>
              <a:t>https://</a:t>
            </a:r>
            <a:r>
              <a:rPr lang="en-GB" sz="1400" dirty="0" smtClean="0">
                <a:latin typeface="+mj-lt"/>
                <a:hlinkClick r:id="rId9"/>
              </a:rPr>
              <a:t>www.pgl.co.uk/en-gb/school-trips/primary-schools/centres/caythorpe-court?gclid=EAIaIQobChMI8vy0jrXo9AIVCLrtCh0megeWEAAYASAAEgLL1vD_BwE</a:t>
            </a:r>
            <a:endParaRPr lang="en-GB" sz="1400" dirty="0" smtClean="0">
              <a:latin typeface="+mj-lt"/>
            </a:endParaRPr>
          </a:p>
          <a:p>
            <a:pPr algn="ctr"/>
            <a:endParaRPr lang="en-GB" sz="1400" dirty="0">
              <a:latin typeface="+mj-lt"/>
            </a:endParaRPr>
          </a:p>
        </p:txBody>
      </p:sp>
    </p:spTree>
    <p:extLst>
      <p:ext uri="{BB962C8B-B14F-4D97-AF65-F5344CB8AC3E}">
        <p14:creationId xmlns:p14="http://schemas.microsoft.com/office/powerpoint/2010/main" val="4036702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Food</a:t>
            </a:r>
            <a:endParaRPr lang="en-GB" dirty="0"/>
          </a:p>
        </p:txBody>
      </p:sp>
      <p:sp>
        <p:nvSpPr>
          <p:cNvPr id="3" name="Content Placeholder 2"/>
          <p:cNvSpPr>
            <a:spLocks noGrp="1"/>
          </p:cNvSpPr>
          <p:nvPr>
            <p:ph idx="1"/>
          </p:nvPr>
        </p:nvSpPr>
        <p:spPr/>
        <p:txBody>
          <a:bodyPr/>
          <a:lstStyle/>
          <a:p>
            <a:r>
              <a:rPr lang="en-GB" sz="2400" dirty="0">
                <a:latin typeface="+mj-lt"/>
              </a:rPr>
              <a:t>Enjoyable mealtimes with nutritious and tasty food</a:t>
            </a:r>
            <a:br>
              <a:rPr lang="en-GB" sz="2400" dirty="0">
                <a:latin typeface="+mj-lt"/>
              </a:rPr>
            </a:br>
            <a:r>
              <a:rPr lang="en-GB" sz="2400" dirty="0">
                <a:latin typeface="+mj-lt"/>
              </a:rPr>
              <a:t>Our meals are freshly cooked, balanced and will give your pupils plenty of energy to keep them going throughout the day. </a:t>
            </a:r>
          </a:p>
          <a:p>
            <a:r>
              <a:rPr lang="en-GB" sz="2400" dirty="0">
                <a:latin typeface="+mj-lt"/>
              </a:rPr>
              <a:t>Hot and cold meals with vegetarian options</a:t>
            </a:r>
          </a:p>
          <a:p>
            <a:r>
              <a:rPr lang="en-GB" sz="2400" dirty="0">
                <a:latin typeface="+mj-lt"/>
              </a:rPr>
              <a:t>Homemade soup every day</a:t>
            </a:r>
          </a:p>
          <a:p>
            <a:r>
              <a:rPr lang="en-GB" sz="2400" dirty="0">
                <a:latin typeface="+mj-lt"/>
              </a:rPr>
              <a:t>Self-service salad bar</a:t>
            </a:r>
          </a:p>
          <a:p>
            <a:r>
              <a:rPr lang="en-GB" sz="2400" dirty="0">
                <a:latin typeface="+mj-lt"/>
              </a:rPr>
              <a:t>Fresh fruit with every </a:t>
            </a:r>
            <a:r>
              <a:rPr lang="en-GB" sz="2400" dirty="0" smtClean="0">
                <a:latin typeface="+mj-lt"/>
              </a:rPr>
              <a:t>meal</a:t>
            </a:r>
          </a:p>
          <a:p>
            <a:r>
              <a:rPr lang="en-GB" sz="2400" dirty="0" smtClean="0">
                <a:latin typeface="+mj-lt"/>
              </a:rPr>
              <a:t>Allergies</a:t>
            </a:r>
            <a:r>
              <a:rPr lang="en-GB" sz="2400" dirty="0">
                <a:latin typeface="+mj-lt"/>
              </a:rPr>
              <a:t>, intolerances and special diets catered </a:t>
            </a:r>
            <a:r>
              <a:rPr lang="en-GB" sz="2400" dirty="0" smtClean="0">
                <a:latin typeface="+mj-lt"/>
              </a:rPr>
              <a:t>for</a:t>
            </a:r>
            <a:endParaRPr lang="en-GB" sz="2400" dirty="0">
              <a:latin typeface="+mj-lt"/>
            </a:endParaRPr>
          </a:p>
        </p:txBody>
      </p:sp>
      <p:pic>
        <p:nvPicPr>
          <p:cNvPr id="2050" name="Picture 2" descr="Food at Barton Hall for Primary Schoo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3645024"/>
            <a:ext cx="2101825" cy="11822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1900" y="5843732"/>
            <a:ext cx="1800200" cy="56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stretch>
            <a:fillRect/>
          </a:stretch>
        </p:blipFill>
        <p:spPr>
          <a:xfrm>
            <a:off x="215008" y="274638"/>
            <a:ext cx="8749480" cy="6394722"/>
          </a:xfrm>
          <a:prstGeom prst="rect">
            <a:avLst/>
          </a:prstGeom>
        </p:spPr>
      </p:pic>
    </p:spTree>
    <p:extLst>
      <p:ext uri="{BB962C8B-B14F-4D97-AF65-F5344CB8AC3E}">
        <p14:creationId xmlns:p14="http://schemas.microsoft.com/office/powerpoint/2010/main" val="2967874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Accommodation</a:t>
            </a:r>
            <a:endParaRPr lang="en-GB"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1900" y="5843732"/>
            <a:ext cx="1800200" cy="56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stretch>
            <a:fillRect/>
          </a:stretch>
        </p:blipFill>
        <p:spPr>
          <a:xfrm>
            <a:off x="197260" y="228422"/>
            <a:ext cx="8749480" cy="6552728"/>
          </a:xfrm>
          <a:prstGeom prst="rect">
            <a:avLst/>
          </a:prstGeom>
        </p:spPr>
      </p:pic>
      <p:pic>
        <p:nvPicPr>
          <p:cNvPr id="4098" name="Picture 2" descr="https://www.pgl.co.uk/Files/Files/Schools/Category/Accommodation/SL-C-Accommodation-Caythorpe-Court-Indoor.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87438" y="2999604"/>
            <a:ext cx="3840427" cy="21602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4870376" y="1286005"/>
            <a:ext cx="3816424" cy="2255394"/>
          </a:xfrm>
          <a:prstGeom prst="rect">
            <a:avLst/>
          </a:prstGeom>
        </p:spPr>
      </p:pic>
      <p:sp>
        <p:nvSpPr>
          <p:cNvPr id="7" name="Rectangle 6"/>
          <p:cNvSpPr/>
          <p:nvPr/>
        </p:nvSpPr>
        <p:spPr>
          <a:xfrm>
            <a:off x="755576" y="1291918"/>
            <a:ext cx="4572000" cy="646331"/>
          </a:xfrm>
          <a:prstGeom prst="rect">
            <a:avLst/>
          </a:prstGeom>
        </p:spPr>
        <p:txBody>
          <a:bodyPr>
            <a:spAutoFit/>
          </a:bodyPr>
          <a:lstStyle/>
          <a:p>
            <a:pPr lvl="0" eaLnBrk="1" fontAlgn="auto" hangingPunct="1">
              <a:spcAft>
                <a:spcPts val="0"/>
              </a:spcAft>
              <a:defRPr/>
            </a:pPr>
            <a:r>
              <a:rPr lang="en-GB" dirty="0">
                <a:latin typeface="+mj-lt"/>
              </a:rPr>
              <a:t>Dormitory-style rooms in a range of accommodation blocks and lodges</a:t>
            </a:r>
            <a:r>
              <a:rPr lang="en-GB" dirty="0" smtClean="0">
                <a:latin typeface="+mj-lt"/>
              </a:rPr>
              <a:t>.</a:t>
            </a:r>
            <a:endParaRPr lang="en-GB" dirty="0">
              <a:latin typeface="+mj-lt"/>
            </a:endParaRPr>
          </a:p>
        </p:txBody>
      </p:sp>
      <p:sp>
        <p:nvSpPr>
          <p:cNvPr id="8" name="Rectangle 7"/>
          <p:cNvSpPr/>
          <p:nvPr/>
        </p:nvSpPr>
        <p:spPr>
          <a:xfrm>
            <a:off x="4607216" y="4348712"/>
            <a:ext cx="3853216" cy="646331"/>
          </a:xfrm>
          <a:prstGeom prst="rect">
            <a:avLst/>
          </a:prstGeom>
        </p:spPr>
        <p:txBody>
          <a:bodyPr wrap="square">
            <a:spAutoFit/>
          </a:bodyPr>
          <a:lstStyle/>
          <a:p>
            <a:pPr lvl="0" eaLnBrk="1" fontAlgn="auto" hangingPunct="1">
              <a:spcAft>
                <a:spcPts val="0"/>
              </a:spcAft>
              <a:defRPr/>
            </a:pPr>
            <a:r>
              <a:rPr lang="en-GB" dirty="0" err="1">
                <a:latin typeface="+mj-lt"/>
              </a:rPr>
              <a:t>En</a:t>
            </a:r>
            <a:r>
              <a:rPr lang="en-GB" dirty="0">
                <a:latin typeface="+mj-lt"/>
              </a:rPr>
              <a:t> suite rooms with bunk beds sleep </a:t>
            </a:r>
            <a:r>
              <a:rPr lang="en-GB" dirty="0" smtClean="0">
                <a:latin typeface="+mj-lt"/>
              </a:rPr>
              <a:t>3-8</a:t>
            </a:r>
            <a:endParaRPr lang="en-GB" dirty="0">
              <a:latin typeface="+mj-lt"/>
            </a:endParaRPr>
          </a:p>
        </p:txBody>
      </p:sp>
    </p:spTree>
    <p:extLst>
      <p:ext uri="{BB962C8B-B14F-4D97-AF65-F5344CB8AC3E}">
        <p14:creationId xmlns:p14="http://schemas.microsoft.com/office/powerpoint/2010/main" val="1852291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43131"/>
          </a:xfrm>
        </p:spPr>
        <p:txBody>
          <a:bodyPr/>
          <a:lstStyle/>
          <a:p>
            <a:r>
              <a:rPr lang="en-GB" dirty="0" smtClean="0"/>
              <a:t>Sample Day</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34876163"/>
              </p:ext>
            </p:extLst>
          </p:nvPr>
        </p:nvGraphicFramePr>
        <p:xfrm>
          <a:off x="457200" y="1600200"/>
          <a:ext cx="8229600" cy="44602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953611294"/>
                    </a:ext>
                  </a:extLst>
                </a:gridCol>
                <a:gridCol w="4114800">
                  <a:extLst>
                    <a:ext uri="{9D8B030D-6E8A-4147-A177-3AD203B41FA5}">
                      <a16:colId xmlns:a16="http://schemas.microsoft.com/office/drawing/2014/main" val="2723975930"/>
                    </a:ext>
                  </a:extLst>
                </a:gridCol>
              </a:tblGrid>
              <a:tr h="370840">
                <a:tc>
                  <a:txBody>
                    <a:bodyPr/>
                    <a:lstStyle/>
                    <a:p>
                      <a:r>
                        <a:rPr lang="en-GB" sz="1600" dirty="0" smtClean="0">
                          <a:latin typeface="+mj-lt"/>
                        </a:rPr>
                        <a:t>Schedule</a:t>
                      </a:r>
                      <a:endParaRPr lang="en-GB" sz="1600" dirty="0">
                        <a:latin typeface="+mj-lt"/>
                      </a:endParaRPr>
                    </a:p>
                  </a:txBody>
                  <a:tcPr/>
                </a:tc>
                <a:tc>
                  <a:txBody>
                    <a:bodyPr/>
                    <a:lstStyle/>
                    <a:p>
                      <a:r>
                        <a:rPr lang="en-GB" sz="1600" dirty="0" smtClean="0">
                          <a:latin typeface="+mj-lt"/>
                        </a:rPr>
                        <a:t>Activities</a:t>
                      </a:r>
                      <a:endParaRPr lang="en-GB" sz="1600" dirty="0">
                        <a:latin typeface="+mj-lt"/>
                      </a:endParaRPr>
                    </a:p>
                  </a:txBody>
                  <a:tcPr/>
                </a:tc>
                <a:extLst>
                  <a:ext uri="{0D108BD9-81ED-4DB2-BD59-A6C34878D82A}">
                    <a16:rowId xmlns:a16="http://schemas.microsoft.com/office/drawing/2014/main" val="3781145370"/>
                  </a:ext>
                </a:extLst>
              </a:tr>
              <a:tr h="370840">
                <a:tc>
                  <a:txBody>
                    <a:bodyPr/>
                    <a:lstStyle/>
                    <a:p>
                      <a:r>
                        <a:rPr lang="en-GB" sz="1600" dirty="0" smtClean="0">
                          <a:latin typeface="+mj-lt"/>
                        </a:rPr>
                        <a:t>7:00-8:50</a:t>
                      </a:r>
                      <a:endParaRPr lang="en-GB" sz="1600" dirty="0">
                        <a:latin typeface="+mj-lt"/>
                      </a:endParaRPr>
                    </a:p>
                  </a:txBody>
                  <a:tcPr/>
                </a:tc>
                <a:tc>
                  <a:txBody>
                    <a:bodyPr/>
                    <a:lstStyle/>
                    <a:p>
                      <a:r>
                        <a:rPr lang="en-GB" sz="1600" dirty="0" smtClean="0">
                          <a:latin typeface="+mj-lt"/>
                        </a:rPr>
                        <a:t>Get up, get ready and</a:t>
                      </a:r>
                      <a:r>
                        <a:rPr lang="en-GB" sz="1600" baseline="0" dirty="0" smtClean="0">
                          <a:latin typeface="+mj-lt"/>
                        </a:rPr>
                        <a:t> fuel for the day ahead with a healthy, hearty breakfast.</a:t>
                      </a:r>
                      <a:endParaRPr lang="en-GB" sz="1600" dirty="0">
                        <a:latin typeface="+mj-lt"/>
                      </a:endParaRPr>
                    </a:p>
                  </a:txBody>
                  <a:tcPr/>
                </a:tc>
                <a:extLst>
                  <a:ext uri="{0D108BD9-81ED-4DB2-BD59-A6C34878D82A}">
                    <a16:rowId xmlns:a16="http://schemas.microsoft.com/office/drawing/2014/main" val="452442944"/>
                  </a:ext>
                </a:extLst>
              </a:tr>
              <a:tr h="370840">
                <a:tc>
                  <a:txBody>
                    <a:bodyPr/>
                    <a:lstStyle/>
                    <a:p>
                      <a:r>
                        <a:rPr lang="en-GB" sz="1600" dirty="0" smtClean="0">
                          <a:latin typeface="+mj-lt"/>
                        </a:rPr>
                        <a:t>8:50 – 12:00</a:t>
                      </a:r>
                      <a:endParaRPr lang="en-GB" sz="1600" dirty="0">
                        <a:latin typeface="+mj-lt"/>
                      </a:endParaRPr>
                    </a:p>
                  </a:txBody>
                  <a:tcPr/>
                </a:tc>
                <a:tc>
                  <a:txBody>
                    <a:bodyPr/>
                    <a:lstStyle/>
                    <a:p>
                      <a:r>
                        <a:rPr lang="en-GB" sz="1600" dirty="0" smtClean="0">
                          <a:latin typeface="+mj-lt"/>
                        </a:rPr>
                        <a:t>Morning activities</a:t>
                      </a:r>
                      <a:r>
                        <a:rPr lang="en-GB" sz="1600" baseline="0" dirty="0" smtClean="0">
                          <a:latin typeface="+mj-lt"/>
                        </a:rPr>
                        <a:t> – 2 sessions with a 10 minute break in between.</a:t>
                      </a:r>
                      <a:endParaRPr lang="en-GB" sz="1600" dirty="0">
                        <a:latin typeface="+mj-lt"/>
                      </a:endParaRPr>
                    </a:p>
                  </a:txBody>
                  <a:tcPr/>
                </a:tc>
                <a:extLst>
                  <a:ext uri="{0D108BD9-81ED-4DB2-BD59-A6C34878D82A}">
                    <a16:rowId xmlns:a16="http://schemas.microsoft.com/office/drawing/2014/main" val="2282815542"/>
                  </a:ext>
                </a:extLst>
              </a:tr>
              <a:tr h="370840">
                <a:tc>
                  <a:txBody>
                    <a:bodyPr/>
                    <a:lstStyle/>
                    <a:p>
                      <a:r>
                        <a:rPr lang="en-GB" sz="1600" dirty="0" smtClean="0">
                          <a:latin typeface="+mj-lt"/>
                        </a:rPr>
                        <a:t>12:00 –</a:t>
                      </a:r>
                      <a:r>
                        <a:rPr lang="en-GB" sz="1600" baseline="0" dirty="0" smtClean="0">
                          <a:latin typeface="+mj-lt"/>
                        </a:rPr>
                        <a:t> 13:50</a:t>
                      </a:r>
                      <a:endParaRPr lang="en-GB" sz="1600" dirty="0">
                        <a:latin typeface="+mj-lt"/>
                      </a:endParaRPr>
                    </a:p>
                  </a:txBody>
                  <a:tcPr/>
                </a:tc>
                <a:tc>
                  <a:txBody>
                    <a:bodyPr/>
                    <a:lstStyle/>
                    <a:p>
                      <a:r>
                        <a:rPr lang="en-GB" sz="1600" dirty="0" smtClean="0">
                          <a:latin typeface="+mj-lt"/>
                        </a:rPr>
                        <a:t>Enjoy a fresh and tasty two course hot lunch and some free time</a:t>
                      </a:r>
                    </a:p>
                  </a:txBody>
                  <a:tcPr/>
                </a:tc>
                <a:extLst>
                  <a:ext uri="{0D108BD9-81ED-4DB2-BD59-A6C34878D82A}">
                    <a16:rowId xmlns:a16="http://schemas.microsoft.com/office/drawing/2014/main" val="675727028"/>
                  </a:ext>
                </a:extLst>
              </a:tr>
              <a:tr h="370840">
                <a:tc>
                  <a:txBody>
                    <a:bodyPr/>
                    <a:lstStyle/>
                    <a:p>
                      <a:r>
                        <a:rPr lang="en-GB" sz="1600" dirty="0" smtClean="0">
                          <a:latin typeface="+mj-lt"/>
                        </a:rPr>
                        <a:t>13:50 – 17:00</a:t>
                      </a:r>
                      <a:endParaRPr lang="en-GB" sz="1600" dirty="0">
                        <a:latin typeface="+mj-lt"/>
                      </a:endParaRPr>
                    </a:p>
                  </a:txBody>
                  <a:tcPr/>
                </a:tc>
                <a:tc>
                  <a:txBody>
                    <a:bodyPr/>
                    <a:lstStyle/>
                    <a:p>
                      <a:r>
                        <a:rPr lang="en-GB" sz="1600" dirty="0" smtClean="0">
                          <a:latin typeface="+mj-lt"/>
                        </a:rPr>
                        <a:t>Afternoon activities – 2 sessions with a 10 minute break in between</a:t>
                      </a:r>
                      <a:endParaRPr lang="en-GB" sz="1600" dirty="0">
                        <a:latin typeface="+mj-lt"/>
                      </a:endParaRPr>
                    </a:p>
                  </a:txBody>
                  <a:tcPr/>
                </a:tc>
                <a:extLst>
                  <a:ext uri="{0D108BD9-81ED-4DB2-BD59-A6C34878D82A}">
                    <a16:rowId xmlns:a16="http://schemas.microsoft.com/office/drawing/2014/main" val="2168523686"/>
                  </a:ext>
                </a:extLst>
              </a:tr>
              <a:tr h="370840">
                <a:tc>
                  <a:txBody>
                    <a:bodyPr/>
                    <a:lstStyle/>
                    <a:p>
                      <a:r>
                        <a:rPr lang="en-GB" sz="1600" dirty="0" smtClean="0">
                          <a:latin typeface="+mj-lt"/>
                        </a:rPr>
                        <a:t>17:00</a:t>
                      </a:r>
                      <a:r>
                        <a:rPr lang="en-GB" sz="1600" baseline="0" dirty="0" smtClean="0">
                          <a:latin typeface="+mj-lt"/>
                        </a:rPr>
                        <a:t> – 19:00</a:t>
                      </a:r>
                      <a:endParaRPr lang="en-GB" sz="1600" dirty="0">
                        <a:latin typeface="+mj-lt"/>
                      </a:endParaRPr>
                    </a:p>
                  </a:txBody>
                  <a:tcPr/>
                </a:tc>
                <a:tc>
                  <a:txBody>
                    <a:bodyPr/>
                    <a:lstStyle/>
                    <a:p>
                      <a:r>
                        <a:rPr lang="en-GB" sz="1600" dirty="0" smtClean="0">
                          <a:latin typeface="+mj-lt"/>
                        </a:rPr>
                        <a:t>Time to eat again – a different dinner menu each</a:t>
                      </a:r>
                      <a:r>
                        <a:rPr lang="en-GB" sz="1600" baseline="0" dirty="0" smtClean="0">
                          <a:latin typeface="+mj-lt"/>
                        </a:rPr>
                        <a:t> day</a:t>
                      </a:r>
                      <a:endParaRPr lang="en-GB" sz="1600" dirty="0">
                        <a:latin typeface="+mj-lt"/>
                      </a:endParaRPr>
                    </a:p>
                  </a:txBody>
                  <a:tcPr/>
                </a:tc>
                <a:extLst>
                  <a:ext uri="{0D108BD9-81ED-4DB2-BD59-A6C34878D82A}">
                    <a16:rowId xmlns:a16="http://schemas.microsoft.com/office/drawing/2014/main" val="2783147434"/>
                  </a:ext>
                </a:extLst>
              </a:tr>
              <a:tr h="370840">
                <a:tc>
                  <a:txBody>
                    <a:bodyPr/>
                    <a:lstStyle/>
                    <a:p>
                      <a:r>
                        <a:rPr lang="en-GB" sz="1600" dirty="0" smtClean="0">
                          <a:latin typeface="+mj-lt"/>
                        </a:rPr>
                        <a:t>19:00</a:t>
                      </a:r>
                      <a:r>
                        <a:rPr lang="en-GB" sz="1600" baseline="0" dirty="0" smtClean="0">
                          <a:latin typeface="+mj-lt"/>
                        </a:rPr>
                        <a:t> – 21:00 </a:t>
                      </a:r>
                      <a:endParaRPr lang="en-GB" sz="1600" dirty="0">
                        <a:latin typeface="+mj-lt"/>
                      </a:endParaRPr>
                    </a:p>
                  </a:txBody>
                  <a:tcPr/>
                </a:tc>
                <a:tc>
                  <a:txBody>
                    <a:bodyPr/>
                    <a:lstStyle/>
                    <a:p>
                      <a:r>
                        <a:rPr lang="en-GB" sz="1600" dirty="0" smtClean="0">
                          <a:latin typeface="+mj-lt"/>
                        </a:rPr>
                        <a:t>Discos, campfires,</a:t>
                      </a:r>
                      <a:r>
                        <a:rPr lang="en-GB" sz="1600" baseline="0" dirty="0" smtClean="0">
                          <a:latin typeface="+mj-lt"/>
                        </a:rPr>
                        <a:t> quizzes and more – our evening entertainment programme keeps every one engaged until bed time</a:t>
                      </a:r>
                      <a:endParaRPr lang="en-GB" sz="1600" dirty="0">
                        <a:latin typeface="+mj-lt"/>
                      </a:endParaRPr>
                    </a:p>
                  </a:txBody>
                  <a:tcPr/>
                </a:tc>
                <a:extLst>
                  <a:ext uri="{0D108BD9-81ED-4DB2-BD59-A6C34878D82A}">
                    <a16:rowId xmlns:a16="http://schemas.microsoft.com/office/drawing/2014/main" val="1922399901"/>
                  </a:ext>
                </a:extLst>
              </a:tr>
              <a:tr h="370840">
                <a:tc>
                  <a:txBody>
                    <a:bodyPr/>
                    <a:lstStyle/>
                    <a:p>
                      <a:r>
                        <a:rPr lang="en-GB" sz="1600" dirty="0" smtClean="0">
                          <a:latin typeface="+mj-lt"/>
                        </a:rPr>
                        <a:t>21:00</a:t>
                      </a:r>
                      <a:r>
                        <a:rPr lang="en-GB" sz="1600" baseline="0" dirty="0" smtClean="0">
                          <a:latin typeface="+mj-lt"/>
                        </a:rPr>
                        <a:t> – 21:30</a:t>
                      </a:r>
                      <a:endParaRPr lang="en-GB" sz="1600" dirty="0">
                        <a:latin typeface="+mj-lt"/>
                      </a:endParaRPr>
                    </a:p>
                  </a:txBody>
                  <a:tcPr/>
                </a:tc>
                <a:tc>
                  <a:txBody>
                    <a:bodyPr/>
                    <a:lstStyle/>
                    <a:p>
                      <a:r>
                        <a:rPr lang="en-GB" sz="1600" dirty="0" smtClean="0">
                          <a:latin typeface="+mj-lt"/>
                        </a:rPr>
                        <a:t>Bedtime</a:t>
                      </a:r>
                      <a:endParaRPr lang="en-GB" sz="1600" dirty="0">
                        <a:latin typeface="+mj-lt"/>
                      </a:endParaRPr>
                    </a:p>
                  </a:txBody>
                  <a:tcPr/>
                </a:tc>
                <a:extLst>
                  <a:ext uri="{0D108BD9-81ED-4DB2-BD59-A6C34878D82A}">
                    <a16:rowId xmlns:a16="http://schemas.microsoft.com/office/drawing/2014/main" val="1053191680"/>
                  </a:ext>
                </a:extLst>
              </a:tr>
            </a:tbl>
          </a:graphicData>
        </a:graphic>
      </p:graphicFrame>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6101745"/>
            <a:ext cx="1332148" cy="417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stretch>
            <a:fillRect/>
          </a:stretch>
        </p:blipFill>
        <p:spPr>
          <a:xfrm>
            <a:off x="197260" y="274638"/>
            <a:ext cx="8749480" cy="6394722"/>
          </a:xfrm>
          <a:prstGeom prst="rect">
            <a:avLst/>
          </a:prstGeom>
        </p:spPr>
      </p:pic>
    </p:spTree>
    <p:extLst>
      <p:ext uri="{BB962C8B-B14F-4D97-AF65-F5344CB8AC3E}">
        <p14:creationId xmlns:p14="http://schemas.microsoft.com/office/powerpoint/2010/main" val="2388526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7504" y="116632"/>
            <a:ext cx="8928992" cy="6687892"/>
          </a:xfrm>
          <a:prstGeom prst="rect">
            <a:avLst/>
          </a:prstGeom>
        </p:spPr>
      </p:pic>
      <p:pic>
        <p:nvPicPr>
          <p:cNvPr id="174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3435" y="6089113"/>
            <a:ext cx="1800200" cy="56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re 1"/>
          <p:cNvSpPr>
            <a:spLocks noGrp="1"/>
          </p:cNvSpPr>
          <p:nvPr>
            <p:ph type="title"/>
          </p:nvPr>
        </p:nvSpPr>
        <p:spPr>
          <a:xfrm>
            <a:off x="457200" y="188640"/>
            <a:ext cx="8229600" cy="1143000"/>
          </a:xfrm>
        </p:spPr>
        <p:txBody>
          <a:bodyPr rtlCol="0">
            <a:normAutofit/>
          </a:bodyPr>
          <a:lstStyle/>
          <a:p>
            <a:pPr eaLnBrk="1" fontAlgn="auto" hangingPunct="1">
              <a:spcAft>
                <a:spcPts val="0"/>
              </a:spcAft>
              <a:defRPr/>
            </a:pPr>
            <a:r>
              <a:rPr lang="fr-CA" b="1" dirty="0">
                <a:solidFill>
                  <a:schemeClr val="tx1">
                    <a:lumMod val="75000"/>
                    <a:lumOff val="25000"/>
                  </a:schemeClr>
                </a:solidFill>
                <a:latin typeface="Arial" pitchFamily="34" charset="0"/>
                <a:cs typeface="Arial" pitchFamily="34" charset="0"/>
              </a:rPr>
              <a:t>Find out more…</a:t>
            </a:r>
          </a:p>
        </p:txBody>
      </p:sp>
      <p:sp>
        <p:nvSpPr>
          <p:cNvPr id="10" name="Espace réservé du contenu 2"/>
          <p:cNvSpPr>
            <a:spLocks noGrp="1"/>
          </p:cNvSpPr>
          <p:nvPr>
            <p:ph idx="1"/>
          </p:nvPr>
        </p:nvSpPr>
        <p:spPr>
          <a:xfrm>
            <a:off x="312737" y="1412603"/>
            <a:ext cx="8229600" cy="4525962"/>
          </a:xfrm>
        </p:spPr>
        <p:txBody>
          <a:bodyPr rtlCol="0">
            <a:normAutofit/>
          </a:bodyPr>
          <a:lstStyle/>
          <a:p>
            <a:pPr marL="0" indent="0" algn="ctr" eaLnBrk="1" fontAlgn="auto" hangingPunct="1">
              <a:spcAft>
                <a:spcPts val="0"/>
              </a:spcAft>
              <a:buFont typeface="Arial" charset="0"/>
              <a:buNone/>
              <a:defRPr/>
            </a:pPr>
            <a:r>
              <a:rPr lang="en-GB" sz="1800" dirty="0">
                <a:latin typeface="+mj-lt"/>
              </a:rPr>
              <a:t>PGL </a:t>
            </a:r>
            <a:r>
              <a:rPr lang="en-GB" sz="1800" dirty="0" err="1">
                <a:latin typeface="+mj-lt"/>
              </a:rPr>
              <a:t>Caythorpe</a:t>
            </a:r>
            <a:r>
              <a:rPr lang="en-GB" sz="1800" dirty="0">
                <a:latin typeface="+mj-lt"/>
              </a:rPr>
              <a:t> Court</a:t>
            </a:r>
            <a:br>
              <a:rPr lang="en-GB" sz="1800" dirty="0">
                <a:latin typeface="+mj-lt"/>
              </a:rPr>
            </a:br>
            <a:r>
              <a:rPr lang="en-GB" sz="1800" dirty="0" err="1">
                <a:latin typeface="+mj-lt"/>
              </a:rPr>
              <a:t>Caythorpe</a:t>
            </a:r>
            <a:r>
              <a:rPr lang="en-GB" sz="1800" dirty="0">
                <a:latin typeface="+mj-lt"/>
              </a:rPr>
              <a:t/>
            </a:r>
            <a:br>
              <a:rPr lang="en-GB" sz="1800" dirty="0">
                <a:latin typeface="+mj-lt"/>
              </a:rPr>
            </a:br>
            <a:r>
              <a:rPr lang="en-GB" sz="1800" dirty="0">
                <a:latin typeface="+mj-lt"/>
              </a:rPr>
              <a:t>Grantham</a:t>
            </a:r>
            <a:br>
              <a:rPr lang="en-GB" sz="1800" dirty="0">
                <a:latin typeface="+mj-lt"/>
              </a:rPr>
            </a:br>
            <a:r>
              <a:rPr lang="en-GB" sz="1800" dirty="0">
                <a:latin typeface="+mj-lt"/>
              </a:rPr>
              <a:t>Lincolnshire</a:t>
            </a:r>
            <a:r>
              <a:rPr lang="en-GB" sz="2400" dirty="0"/>
              <a:t/>
            </a:r>
            <a:br>
              <a:rPr lang="en-GB" sz="2400" dirty="0"/>
            </a:br>
            <a:r>
              <a:rPr lang="en-GB" sz="1800" dirty="0">
                <a:latin typeface="+mj-lt"/>
              </a:rPr>
              <a:t>NG32 </a:t>
            </a:r>
            <a:r>
              <a:rPr lang="en-GB" sz="1800" dirty="0" smtClean="0">
                <a:latin typeface="+mj-lt"/>
              </a:rPr>
              <a:t>3ER</a:t>
            </a:r>
          </a:p>
          <a:p>
            <a:pPr marL="0" indent="0" algn="ctr" eaLnBrk="1" fontAlgn="auto" hangingPunct="1">
              <a:spcAft>
                <a:spcPts val="0"/>
              </a:spcAft>
              <a:buFont typeface="Arial" charset="0"/>
              <a:buNone/>
              <a:defRPr/>
            </a:pPr>
            <a:r>
              <a:rPr lang="fr-CA" sz="2400" b="1" dirty="0" smtClean="0">
                <a:solidFill>
                  <a:schemeClr val="tx1">
                    <a:lumMod val="75000"/>
                    <a:lumOff val="25000"/>
                  </a:schemeClr>
                </a:solidFill>
                <a:latin typeface="Arial" pitchFamily="34" charset="0"/>
                <a:cs typeface="Arial" pitchFamily="34" charset="0"/>
              </a:rPr>
              <a:t>www.pgl.co.uk</a:t>
            </a:r>
            <a:endParaRPr lang="fr-CA" sz="2400" b="1" dirty="0">
              <a:solidFill>
                <a:schemeClr val="tx1">
                  <a:lumMod val="75000"/>
                  <a:lumOff val="25000"/>
                </a:schemeClr>
              </a:solidFill>
              <a:latin typeface="Arial" pitchFamily="34" charset="0"/>
              <a:cs typeface="Arial" pitchFamily="34" charset="0"/>
            </a:endParaRPr>
          </a:p>
        </p:txBody>
      </p:sp>
      <p:pic>
        <p:nvPicPr>
          <p:cNvPr id="2" name="Picture 1"/>
          <p:cNvPicPr>
            <a:picLocks noChangeAspect="1"/>
          </p:cNvPicPr>
          <p:nvPr/>
        </p:nvPicPr>
        <p:blipFill>
          <a:blip r:embed="rId5"/>
          <a:stretch>
            <a:fillRect/>
          </a:stretch>
        </p:blipFill>
        <p:spPr>
          <a:xfrm>
            <a:off x="539552" y="3675584"/>
            <a:ext cx="2766666" cy="1882344"/>
          </a:xfrm>
          <a:prstGeom prst="rect">
            <a:avLst/>
          </a:prstGeom>
        </p:spPr>
      </p:pic>
      <p:pic>
        <p:nvPicPr>
          <p:cNvPr id="3" name="Picture 2"/>
          <p:cNvPicPr>
            <a:picLocks noChangeAspect="1"/>
          </p:cNvPicPr>
          <p:nvPr/>
        </p:nvPicPr>
        <p:blipFill>
          <a:blip r:embed="rId6"/>
          <a:stretch>
            <a:fillRect/>
          </a:stretch>
        </p:blipFill>
        <p:spPr>
          <a:xfrm>
            <a:off x="5691466" y="3675584"/>
            <a:ext cx="2906893" cy="1915855"/>
          </a:xfrm>
          <a:prstGeom prst="rect">
            <a:avLst/>
          </a:prstGeom>
        </p:spPr>
      </p:pic>
      <p:pic>
        <p:nvPicPr>
          <p:cNvPr id="4" name="Picture 3"/>
          <p:cNvPicPr>
            <a:picLocks noChangeAspect="1"/>
          </p:cNvPicPr>
          <p:nvPr/>
        </p:nvPicPr>
        <p:blipFill>
          <a:blip r:embed="rId7"/>
          <a:stretch>
            <a:fillRect/>
          </a:stretch>
        </p:blipFill>
        <p:spPr>
          <a:xfrm>
            <a:off x="450646" y="1192044"/>
            <a:ext cx="2766666" cy="1849971"/>
          </a:xfrm>
          <a:prstGeom prst="rect">
            <a:avLst/>
          </a:prstGeom>
        </p:spPr>
      </p:pic>
      <p:pic>
        <p:nvPicPr>
          <p:cNvPr id="6" name="Picture 5"/>
          <p:cNvPicPr>
            <a:picLocks noChangeAspect="1"/>
          </p:cNvPicPr>
          <p:nvPr/>
        </p:nvPicPr>
        <p:blipFill>
          <a:blip r:embed="rId8"/>
          <a:stretch>
            <a:fillRect/>
          </a:stretch>
        </p:blipFill>
        <p:spPr>
          <a:xfrm>
            <a:off x="5747489" y="1252943"/>
            <a:ext cx="2794848" cy="1849971"/>
          </a:xfrm>
          <a:prstGeom prst="rect">
            <a:avLst/>
          </a:prstGeom>
        </p:spPr>
      </p:pic>
    </p:spTree>
    <p:extLst>
      <p:ext uri="{BB962C8B-B14F-4D97-AF65-F5344CB8AC3E}">
        <p14:creationId xmlns:p14="http://schemas.microsoft.com/office/powerpoint/2010/main" val="2417318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7504" y="116632"/>
            <a:ext cx="8928992" cy="6687892"/>
          </a:xfrm>
          <a:prstGeom prst="rect">
            <a:avLst/>
          </a:prstGeom>
        </p:spPr>
      </p:pic>
      <p:pic>
        <p:nvPicPr>
          <p:cNvPr id="174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6018202"/>
            <a:ext cx="1800200" cy="56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re 1"/>
          <p:cNvSpPr>
            <a:spLocks noGrp="1"/>
          </p:cNvSpPr>
          <p:nvPr>
            <p:ph type="title"/>
          </p:nvPr>
        </p:nvSpPr>
        <p:spPr>
          <a:xfrm>
            <a:off x="457200" y="188640"/>
            <a:ext cx="8229600" cy="1143000"/>
          </a:xfrm>
        </p:spPr>
        <p:txBody>
          <a:bodyPr rtlCol="0">
            <a:normAutofit/>
          </a:bodyPr>
          <a:lstStyle/>
          <a:p>
            <a:pPr eaLnBrk="1" fontAlgn="auto" hangingPunct="1">
              <a:spcAft>
                <a:spcPts val="0"/>
              </a:spcAft>
              <a:defRPr/>
            </a:pPr>
            <a:r>
              <a:rPr lang="fr-CA" b="1" dirty="0" err="1">
                <a:solidFill>
                  <a:schemeClr val="tx1">
                    <a:lumMod val="75000"/>
                    <a:lumOff val="25000"/>
                  </a:schemeClr>
                </a:solidFill>
                <a:latin typeface="Arial" pitchFamily="34" charset="0"/>
                <a:cs typeface="Arial" pitchFamily="34" charset="0"/>
              </a:rPr>
              <a:t>Costing</a:t>
            </a:r>
            <a:endParaRPr lang="fr-CA" b="1" dirty="0">
              <a:solidFill>
                <a:schemeClr val="tx1">
                  <a:lumMod val="75000"/>
                  <a:lumOff val="25000"/>
                </a:schemeClr>
              </a:solidFill>
              <a:latin typeface="Arial" pitchFamily="34" charset="0"/>
              <a:cs typeface="Arial" pitchFamily="34" charset="0"/>
            </a:endParaRPr>
          </a:p>
        </p:txBody>
      </p:sp>
      <p:sp>
        <p:nvSpPr>
          <p:cNvPr id="8" name="Espace réservé du contenu 2"/>
          <p:cNvSpPr>
            <a:spLocks noGrp="1"/>
          </p:cNvSpPr>
          <p:nvPr>
            <p:ph idx="1"/>
          </p:nvPr>
        </p:nvSpPr>
        <p:spPr>
          <a:xfrm>
            <a:off x="287524" y="1197596"/>
            <a:ext cx="8568952" cy="4525963"/>
          </a:xfrm>
        </p:spPr>
        <p:txBody>
          <a:bodyPr rtlCol="0">
            <a:noAutofit/>
          </a:bodyPr>
          <a:lstStyle/>
          <a:p>
            <a:pPr marL="0" indent="0" eaLnBrk="1" fontAlgn="auto" hangingPunct="1">
              <a:spcAft>
                <a:spcPts val="0"/>
              </a:spcAft>
              <a:buFont typeface="Arial" charset="0"/>
              <a:buNone/>
              <a:defRPr/>
            </a:pPr>
            <a:r>
              <a:rPr lang="fr-CA" sz="2400" dirty="0">
                <a:solidFill>
                  <a:schemeClr val="tx1">
                    <a:lumMod val="75000"/>
                    <a:lumOff val="25000"/>
                  </a:schemeClr>
                </a:solidFill>
                <a:latin typeface="Arial" pitchFamily="34" charset="0"/>
                <a:cs typeface="Arial" pitchFamily="34" charset="0"/>
              </a:rPr>
              <a:t>The price including all transport is £110. Children that recieve free school meals are then elgible for a further discount of £50, bringing the total to £60.</a:t>
            </a:r>
          </a:p>
          <a:p>
            <a:pPr marL="0" indent="0" eaLnBrk="1" fontAlgn="auto" hangingPunct="1">
              <a:spcAft>
                <a:spcPts val="0"/>
              </a:spcAft>
              <a:buFont typeface="Arial" charset="0"/>
              <a:buNone/>
              <a:defRPr/>
            </a:pPr>
            <a:endParaRPr lang="fr-CA" sz="2400" dirty="0">
              <a:solidFill>
                <a:schemeClr val="tx1">
                  <a:lumMod val="75000"/>
                  <a:lumOff val="25000"/>
                </a:schemeClr>
              </a:solidFill>
              <a:latin typeface="Arial" pitchFamily="34" charset="0"/>
              <a:cs typeface="Arial" pitchFamily="34" charset="0"/>
            </a:endParaRPr>
          </a:p>
          <a:p>
            <a:pPr marL="0" indent="0" eaLnBrk="1" fontAlgn="auto" hangingPunct="1">
              <a:spcAft>
                <a:spcPts val="0"/>
              </a:spcAft>
              <a:buFont typeface="Arial" charset="0"/>
              <a:buNone/>
              <a:defRPr/>
            </a:pPr>
            <a:r>
              <a:rPr lang="fr-CA" sz="2400" dirty="0">
                <a:solidFill>
                  <a:schemeClr val="tx1">
                    <a:lumMod val="75000"/>
                    <a:lumOff val="25000"/>
                  </a:schemeClr>
                </a:solidFill>
                <a:latin typeface="Arial" pitchFamily="34" charset="0"/>
                <a:cs typeface="Arial" pitchFamily="34" charset="0"/>
              </a:rPr>
              <a:t>You can pay in full or in three </a:t>
            </a:r>
            <a:r>
              <a:rPr lang="fr-CA" sz="2400" dirty="0" err="1">
                <a:solidFill>
                  <a:schemeClr val="tx1">
                    <a:lumMod val="75000"/>
                    <a:lumOff val="25000"/>
                  </a:schemeClr>
                </a:solidFill>
                <a:latin typeface="Arial" pitchFamily="34" charset="0"/>
                <a:cs typeface="Arial" pitchFamily="34" charset="0"/>
              </a:rPr>
              <a:t>instalments</a:t>
            </a:r>
            <a:r>
              <a:rPr lang="fr-CA" sz="2400" dirty="0">
                <a:solidFill>
                  <a:schemeClr val="tx1">
                    <a:lumMod val="75000"/>
                    <a:lumOff val="25000"/>
                  </a:schemeClr>
                </a:solidFill>
                <a:latin typeface="Arial" pitchFamily="34" charset="0"/>
                <a:cs typeface="Arial" pitchFamily="34" charset="0"/>
              </a:rPr>
              <a:t>:</a:t>
            </a:r>
          </a:p>
          <a:p>
            <a:pPr marL="0" indent="0" eaLnBrk="1" fontAlgn="auto" hangingPunct="1">
              <a:spcAft>
                <a:spcPts val="0"/>
              </a:spcAft>
              <a:buFont typeface="Arial" charset="0"/>
              <a:buNone/>
              <a:defRPr/>
            </a:pPr>
            <a:r>
              <a:rPr lang="fr-CA" sz="2400" dirty="0">
                <a:solidFill>
                  <a:schemeClr val="tx1">
                    <a:lumMod val="75000"/>
                    <a:lumOff val="25000"/>
                  </a:schemeClr>
                </a:solidFill>
                <a:latin typeface="Arial" pitchFamily="34" charset="0"/>
                <a:cs typeface="Arial" pitchFamily="34" charset="0"/>
              </a:rPr>
              <a:t>Non free-school means £110 (£30, £40 and £40)</a:t>
            </a:r>
          </a:p>
          <a:p>
            <a:pPr marL="0" indent="0" eaLnBrk="1" fontAlgn="auto" hangingPunct="1">
              <a:spcAft>
                <a:spcPts val="0"/>
              </a:spcAft>
              <a:buFont typeface="Arial" charset="0"/>
              <a:buNone/>
              <a:defRPr/>
            </a:pPr>
            <a:r>
              <a:rPr lang="fr-CA" sz="2400" dirty="0">
                <a:solidFill>
                  <a:schemeClr val="tx1">
                    <a:lumMod val="75000"/>
                    <a:lumOff val="25000"/>
                  </a:schemeClr>
                </a:solidFill>
                <a:latin typeface="Arial" pitchFamily="34" charset="0"/>
                <a:cs typeface="Arial" pitchFamily="34" charset="0"/>
              </a:rPr>
              <a:t>Free-school </a:t>
            </a:r>
            <a:r>
              <a:rPr lang="fr-CA" sz="2400" dirty="0" err="1">
                <a:solidFill>
                  <a:schemeClr val="tx1">
                    <a:lumMod val="75000"/>
                    <a:lumOff val="25000"/>
                  </a:schemeClr>
                </a:solidFill>
                <a:latin typeface="Arial" pitchFamily="34" charset="0"/>
                <a:cs typeface="Arial" pitchFamily="34" charset="0"/>
              </a:rPr>
              <a:t>meals</a:t>
            </a:r>
            <a:r>
              <a:rPr lang="fr-CA" sz="2400" dirty="0">
                <a:solidFill>
                  <a:schemeClr val="tx1">
                    <a:lumMod val="75000"/>
                    <a:lumOff val="25000"/>
                  </a:schemeClr>
                </a:solidFill>
                <a:latin typeface="Arial" pitchFamily="34" charset="0"/>
                <a:cs typeface="Arial" pitchFamily="34" charset="0"/>
              </a:rPr>
              <a:t> £60 (£20, £20 and £20)</a:t>
            </a:r>
          </a:p>
        </p:txBody>
      </p:sp>
      <p:pic>
        <p:nvPicPr>
          <p:cNvPr id="3" name="Picture 2"/>
          <p:cNvPicPr>
            <a:picLocks noChangeAspect="1"/>
          </p:cNvPicPr>
          <p:nvPr/>
        </p:nvPicPr>
        <p:blipFill>
          <a:blip r:embed="rId5"/>
          <a:stretch>
            <a:fillRect/>
          </a:stretch>
        </p:blipFill>
        <p:spPr>
          <a:xfrm>
            <a:off x="3383868" y="4195425"/>
            <a:ext cx="2196244" cy="1698401"/>
          </a:xfrm>
          <a:prstGeom prst="rect">
            <a:avLst/>
          </a:prstGeom>
        </p:spPr>
      </p:pic>
    </p:spTree>
    <p:extLst>
      <p:ext uri="{BB962C8B-B14F-4D97-AF65-F5344CB8AC3E}">
        <p14:creationId xmlns:p14="http://schemas.microsoft.com/office/powerpoint/2010/main" val="1693380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7504" y="116632"/>
            <a:ext cx="8928992" cy="6687892"/>
          </a:xfrm>
          <a:prstGeom prst="rect">
            <a:avLst/>
          </a:prstGeom>
        </p:spPr>
      </p:pic>
      <p:pic>
        <p:nvPicPr>
          <p:cNvPr id="174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1900" y="6087219"/>
            <a:ext cx="1800200" cy="56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re 1"/>
          <p:cNvSpPr>
            <a:spLocks noGrp="1"/>
          </p:cNvSpPr>
          <p:nvPr>
            <p:ph type="title"/>
          </p:nvPr>
        </p:nvSpPr>
        <p:spPr>
          <a:xfrm>
            <a:off x="457200" y="188640"/>
            <a:ext cx="8229600" cy="1143000"/>
          </a:xfrm>
        </p:spPr>
        <p:txBody>
          <a:bodyPr rtlCol="0">
            <a:normAutofit/>
          </a:bodyPr>
          <a:lstStyle/>
          <a:p>
            <a:pPr eaLnBrk="1" fontAlgn="auto" hangingPunct="1">
              <a:spcAft>
                <a:spcPts val="0"/>
              </a:spcAft>
              <a:defRPr/>
            </a:pPr>
            <a:r>
              <a:rPr lang="fr-CA" b="1" dirty="0">
                <a:solidFill>
                  <a:schemeClr val="tx1">
                    <a:lumMod val="75000"/>
                    <a:lumOff val="25000"/>
                  </a:schemeClr>
                </a:solidFill>
                <a:latin typeface="Arial" pitchFamily="34" charset="0"/>
                <a:cs typeface="Arial" pitchFamily="34" charset="0"/>
              </a:rPr>
              <a:t>Questions?</a:t>
            </a:r>
          </a:p>
        </p:txBody>
      </p:sp>
      <p:sp>
        <p:nvSpPr>
          <p:cNvPr id="8" name="Espace réservé du contenu 2"/>
          <p:cNvSpPr>
            <a:spLocks noGrp="1"/>
          </p:cNvSpPr>
          <p:nvPr>
            <p:ph idx="1"/>
          </p:nvPr>
        </p:nvSpPr>
        <p:spPr>
          <a:xfrm>
            <a:off x="179512" y="1617563"/>
            <a:ext cx="8784976" cy="4525963"/>
          </a:xfrm>
        </p:spPr>
        <p:txBody>
          <a:bodyPr rtlCol="0">
            <a:noAutofit/>
          </a:bodyPr>
          <a:lstStyle/>
          <a:p>
            <a:pPr marL="0" indent="0" eaLnBrk="1" fontAlgn="auto" hangingPunct="1">
              <a:spcAft>
                <a:spcPts val="0"/>
              </a:spcAft>
              <a:buFont typeface="Arial" charset="0"/>
              <a:buNone/>
              <a:defRPr/>
            </a:pPr>
            <a:r>
              <a:rPr lang="en-GB" sz="2400" dirty="0">
                <a:solidFill>
                  <a:schemeClr val="tx1">
                    <a:lumMod val="75000"/>
                    <a:lumOff val="25000"/>
                  </a:schemeClr>
                </a:solidFill>
                <a:latin typeface="Arial" pitchFamily="34" charset="0"/>
                <a:cs typeface="Arial" pitchFamily="34" charset="0"/>
              </a:rPr>
              <a:t>Please return slips as soon as possible. Spaces for Kench Hill fill up fast, so don’t miss out! The deadline for first payments to be given to the school office is </a:t>
            </a:r>
            <a:r>
              <a:rPr lang="en-GB" sz="2400" b="1" dirty="0">
                <a:solidFill>
                  <a:schemeClr val="tx1">
                    <a:lumMod val="75000"/>
                    <a:lumOff val="25000"/>
                  </a:schemeClr>
                </a:solidFill>
                <a:latin typeface="Arial" pitchFamily="34" charset="0"/>
                <a:cs typeface="Arial" pitchFamily="34" charset="0"/>
              </a:rPr>
              <a:t>Friday </a:t>
            </a:r>
            <a:r>
              <a:rPr lang="en-GB" sz="2400" b="1" dirty="0" smtClean="0">
                <a:solidFill>
                  <a:schemeClr val="tx1">
                    <a:lumMod val="75000"/>
                    <a:lumOff val="25000"/>
                  </a:schemeClr>
                </a:solidFill>
                <a:latin typeface="Arial" pitchFamily="34" charset="0"/>
                <a:cs typeface="Arial" pitchFamily="34" charset="0"/>
              </a:rPr>
              <a:t>14th January </a:t>
            </a:r>
            <a:r>
              <a:rPr lang="en-GB" sz="2400" b="1" dirty="0">
                <a:solidFill>
                  <a:schemeClr val="tx1">
                    <a:lumMod val="75000"/>
                    <a:lumOff val="25000"/>
                  </a:schemeClr>
                </a:solidFill>
                <a:latin typeface="Arial" pitchFamily="34" charset="0"/>
                <a:cs typeface="Arial" pitchFamily="34" charset="0"/>
              </a:rPr>
              <a:t>2021.</a:t>
            </a:r>
          </a:p>
        </p:txBody>
      </p:sp>
    </p:spTree>
    <p:extLst>
      <p:ext uri="{BB962C8B-B14F-4D97-AF65-F5344CB8AC3E}">
        <p14:creationId xmlns:p14="http://schemas.microsoft.com/office/powerpoint/2010/main" val="2201980869"/>
      </p:ext>
    </p:extLst>
  </p:cSld>
  <p:clrMapOvr>
    <a:masterClrMapping/>
  </p:clrMapOvr>
</p:sld>
</file>

<file path=ppt/theme/theme1.xml><?xml version="1.0" encoding="utf-8"?>
<a:theme xmlns:a="http://schemas.openxmlformats.org/drawingml/2006/main" name="Behaviour Inset PPT 2018 - 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3DE40FA3A95E4C8C2FDFD67197CDB3" ma:contentTypeVersion="13" ma:contentTypeDescription="Create a new document." ma:contentTypeScope="" ma:versionID="493d1adc03894aa6d00d190b8599de39">
  <xsd:schema xmlns:xsd="http://www.w3.org/2001/XMLSchema" xmlns:xs="http://www.w3.org/2001/XMLSchema" xmlns:p="http://schemas.microsoft.com/office/2006/metadata/properties" xmlns:ns2="410cdccf-20c1-427c-a298-4f240b1b74fb" xmlns:ns3="76a25498-0392-406a-8ce2-1e559b14a20a" targetNamespace="http://schemas.microsoft.com/office/2006/metadata/properties" ma:root="true" ma:fieldsID="086dbcc6fd1229cecd6b1a5fb0ca8ad0" ns2:_="" ns3:_="">
    <xsd:import namespace="410cdccf-20c1-427c-a298-4f240b1b74fb"/>
    <xsd:import namespace="76a25498-0392-406a-8ce2-1e559b14a20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0cdccf-20c1-427c-a298-4f240b1b74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a25498-0392-406a-8ce2-1e559b14a20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54215F-3D5E-4C11-B3A8-784109DCD4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0cdccf-20c1-427c-a298-4f240b1b74fb"/>
    <ds:schemaRef ds:uri="76a25498-0392-406a-8ce2-1e559b14a2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2B00D-1887-4801-A9AF-684876C1F458}">
  <ds:schemaRefs>
    <ds:schemaRef ds:uri="http://schemas.microsoft.com/office/2006/documentManagement/types"/>
    <ds:schemaRef ds:uri="http://purl.org/dc/elements/1.1/"/>
    <ds:schemaRef ds:uri="http://purl.org/dc/dcmitype/"/>
    <ds:schemaRef ds:uri="http://www.w3.org/XML/1998/namespace"/>
    <ds:schemaRef ds:uri="http://schemas.microsoft.com/office/infopath/2007/PartnerControls"/>
    <ds:schemaRef ds:uri="76a25498-0392-406a-8ce2-1e559b14a20a"/>
    <ds:schemaRef ds:uri="http://schemas.microsoft.com/office/2006/metadata/properties"/>
    <ds:schemaRef ds:uri="http://schemas.openxmlformats.org/package/2006/metadata/core-properties"/>
    <ds:schemaRef ds:uri="410cdccf-20c1-427c-a298-4f240b1b74fb"/>
    <ds:schemaRef ds:uri="http://purl.org/dc/terms/"/>
  </ds:schemaRefs>
</ds:datastoreItem>
</file>

<file path=customXml/itemProps3.xml><?xml version="1.0" encoding="utf-8"?>
<ds:datastoreItem xmlns:ds="http://schemas.openxmlformats.org/officeDocument/2006/customXml" ds:itemID="{40E696B1-522E-42F7-AB0B-FFF56947A4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Behaviour Inset PPT 2018 - 2019</Template>
  <TotalTime>1107</TotalTime>
  <Words>410</Words>
  <Application>Microsoft Office PowerPoint</Application>
  <PresentationFormat>On-screen Show (4:3)</PresentationFormat>
  <Paragraphs>55</Paragraphs>
  <Slides>9</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Behaviour Inset PPT 2018 - 2019</vt:lpstr>
      <vt:lpstr>Year 6 Residential  PGL Lincolnshire Monday 11th July – Wednesday 13th July 2022.     Parent Information Presentation</vt:lpstr>
      <vt:lpstr>PGL Lincolnshire</vt:lpstr>
      <vt:lpstr>Activities</vt:lpstr>
      <vt:lpstr>Food</vt:lpstr>
      <vt:lpstr>Accommodation</vt:lpstr>
      <vt:lpstr>Sample Day</vt:lpstr>
      <vt:lpstr>Find out more…</vt:lpstr>
      <vt:lpstr>Costing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 Bullying and Positive Handling  2018 - 2019</dc:title>
  <dc:creator>Teacher</dc:creator>
  <cp:lastModifiedBy>Erin Gillham</cp:lastModifiedBy>
  <cp:revision>50</cp:revision>
  <cp:lastPrinted>2018-09-03T06:58:22Z</cp:lastPrinted>
  <dcterms:created xsi:type="dcterms:W3CDTF">2018-09-02T19:17:29Z</dcterms:created>
  <dcterms:modified xsi:type="dcterms:W3CDTF">2021-12-16T13:24:57Z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0x010100423DE40FA3A95E4C8C2FDFD67197CDB3</vt:lpwstr>
  </property>
</Properties>
</file>