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32" r:id="rId3"/>
    <p:sldId id="258" r:id="rId4"/>
    <p:sldId id="333" r:id="rId5"/>
    <p:sldId id="328" r:id="rId6"/>
    <p:sldId id="334" r:id="rId7"/>
    <p:sldId id="330" r:id="rId8"/>
    <p:sldId id="329" r:id="rId9"/>
    <p:sldId id="326" r:id="rId10"/>
    <p:sldId id="331" r:id="rId11"/>
    <p:sldId id="269" r:id="rId12"/>
    <p:sldId id="335" r:id="rId13"/>
    <p:sldId id="321" r:id="rId14"/>
    <p:sldId id="315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2DB6"/>
    <a:srgbClr val="4C3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9" autoAdjust="0"/>
  </p:normalViewPr>
  <p:slideViewPr>
    <p:cSldViewPr>
      <p:cViewPr varScale="1">
        <p:scale>
          <a:sx n="71" d="100"/>
          <a:sy n="71" d="100"/>
        </p:scale>
        <p:origin x="35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B438-D0FB-4FF4-A5D5-950B97347D0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81834-7F3C-4B51-B214-A2CA7A8CE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new topic</a:t>
            </a:r>
          </a:p>
          <a:p>
            <a:r>
              <a:rPr lang="fr-FR" dirty="0"/>
              <a:t>Ecoutez / répétez + </a:t>
            </a:r>
            <a:r>
              <a:rPr lang="fr-FR" dirty="0" err="1"/>
              <a:t>diff</a:t>
            </a:r>
            <a:r>
              <a:rPr lang="fr-FR" dirty="0"/>
              <a:t>. </a:t>
            </a:r>
            <a:r>
              <a:rPr lang="fr-FR"/>
              <a:t>Q&amp;A</a:t>
            </a:r>
            <a:r>
              <a:rPr lang="fr-FR" baseline="0"/>
              <a:t>  /  </a:t>
            </a:r>
            <a:r>
              <a:rPr lang="en-GB"/>
              <a:t>response: Mime the word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2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new topic</a:t>
            </a:r>
          </a:p>
          <a:p>
            <a:r>
              <a:rPr lang="fr-FR" dirty="0" err="1"/>
              <a:t>Escucha</a:t>
            </a:r>
            <a:r>
              <a:rPr lang="fr-FR" baseline="0" dirty="0"/>
              <a:t> / </a:t>
            </a:r>
            <a:r>
              <a:rPr lang="fr-FR" baseline="0" dirty="0" err="1"/>
              <a:t>Repite</a:t>
            </a:r>
            <a:r>
              <a:rPr lang="fr-FR" dirty="0"/>
              <a:t>+ </a:t>
            </a:r>
            <a:r>
              <a:rPr lang="fr-FR" dirty="0" err="1"/>
              <a:t>diff</a:t>
            </a:r>
            <a:r>
              <a:rPr lang="fr-FR" dirty="0"/>
              <a:t>. Q&amp;A</a:t>
            </a:r>
            <a:r>
              <a:rPr lang="fr-FR" baseline="0" dirty="0"/>
              <a:t>  /  </a:t>
            </a:r>
            <a:r>
              <a:rPr lang="en-GB" dirty="0"/>
              <a:t>response: Mime the word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1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new topic</a:t>
            </a:r>
          </a:p>
          <a:p>
            <a:r>
              <a:rPr lang="fr-FR" dirty="0" err="1"/>
              <a:t>Escucha</a:t>
            </a:r>
            <a:r>
              <a:rPr lang="fr-FR" baseline="0" dirty="0"/>
              <a:t> / </a:t>
            </a:r>
            <a:r>
              <a:rPr lang="fr-FR" baseline="0" dirty="0" err="1"/>
              <a:t>Repite</a:t>
            </a:r>
            <a:r>
              <a:rPr lang="fr-FR" dirty="0"/>
              <a:t>+ </a:t>
            </a:r>
            <a:r>
              <a:rPr lang="fr-FR" dirty="0" err="1"/>
              <a:t>diff</a:t>
            </a:r>
            <a:r>
              <a:rPr lang="fr-FR" dirty="0"/>
              <a:t>. Q&amp;A</a:t>
            </a:r>
            <a:r>
              <a:rPr lang="fr-FR" baseline="0" dirty="0"/>
              <a:t>  /  </a:t>
            </a:r>
            <a:r>
              <a:rPr lang="en-GB" dirty="0"/>
              <a:t>response: Mime the word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Grps</a:t>
            </a:r>
            <a:r>
              <a:rPr lang="en-GB" dirty="0"/>
              <a:t>: Enlarge to A3 and cut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6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Grps</a:t>
            </a:r>
            <a:r>
              <a:rPr lang="en-GB" dirty="0"/>
              <a:t>: Enlarge to A3 and cut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7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new topic</a:t>
            </a:r>
          </a:p>
          <a:p>
            <a:r>
              <a:rPr lang="fr-FR" dirty="0"/>
              <a:t>Ecoutez / répétez + </a:t>
            </a:r>
            <a:r>
              <a:rPr lang="fr-FR" dirty="0" err="1"/>
              <a:t>diff</a:t>
            </a:r>
            <a:r>
              <a:rPr lang="fr-FR" dirty="0"/>
              <a:t>. </a:t>
            </a:r>
            <a:r>
              <a:rPr lang="fr-FR"/>
              <a:t>Q&amp;A</a:t>
            </a:r>
            <a:r>
              <a:rPr lang="fr-FR" baseline="0"/>
              <a:t>  /  </a:t>
            </a:r>
            <a:r>
              <a:rPr lang="en-GB"/>
              <a:t>response: Mime the word you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1834-7F3C-4B51-B214-A2CA7A8CE5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8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1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6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1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9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54DF-5932-43F9-99F0-34BF43CF95E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7F23-79D6-4C8C-A1FC-B6862E20B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youtube.com/watch?v=5JW6JqEmdUE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5.png"/><Relationship Id="rId4" Type="http://schemas.openxmlformats.org/officeDocument/2006/relationships/image" Target="../media/image10.gi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1137379"/>
            <a:ext cx="625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L.I.: To memorise vocabulary</a:t>
            </a:r>
            <a:endParaRPr lang="en-GB" sz="4000" dirty="0"/>
          </a:p>
          <a:p>
            <a:r>
              <a:rPr lang="en-GB" sz="4000" b="1" dirty="0"/>
              <a:t>Context: clothes in Spanish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827584" y="2967335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Success Criteria: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 can recall at least 4 items of clothing</a:t>
            </a:r>
            <a:endParaRPr lang="en-GB" sz="3200" dirty="0">
              <a:solidFill>
                <a:srgbClr val="FF0000"/>
              </a:solidFill>
              <a:effectLst/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I can explain why nouns begin with un or </a:t>
            </a:r>
            <a:r>
              <a:rPr lang="en-GB" sz="3200" b="1" dirty="0" err="1">
                <a:solidFill>
                  <a:srgbClr val="FF0000"/>
                </a:solidFill>
              </a:rPr>
              <a:t>una</a:t>
            </a:r>
            <a:r>
              <a:rPr lang="en-GB" sz="3200" b="1" dirty="0">
                <a:solidFill>
                  <a:srgbClr val="FF0000"/>
                </a:solidFill>
              </a:rPr>
              <a:t>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169197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Wk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98166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01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1137379"/>
            <a:ext cx="7856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L.I.: To listen and respond to a song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827584" y="2967335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Success Criteria: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 can listen carefully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I can mime the actions to the song.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A723E-0D5C-420F-9665-7EC03FE05B2C}"/>
              </a:ext>
            </a:extLst>
          </p:cNvPr>
          <p:cNvSpPr txBox="1"/>
          <p:nvPr/>
        </p:nvSpPr>
        <p:spPr>
          <a:xfrm>
            <a:off x="6838495" y="404664"/>
            <a:ext cx="184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408277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0167" y="1020686"/>
            <a:ext cx="7443666" cy="4221408"/>
            <a:chOff x="977996" y="1124744"/>
            <a:chExt cx="7443666" cy="4221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96" y="1124744"/>
              <a:ext cx="7443666" cy="422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58289" y="1340188"/>
              <a:ext cx="1463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Un=a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2476" y="1566965"/>
              <a:ext cx="177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Una=a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5322" y="1988840"/>
              <a:ext cx="21845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unos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Unas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=some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66179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534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657" y="-152529"/>
            <a:ext cx="6345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L.I. Grouping our Spanish</a:t>
            </a:r>
            <a:r>
              <a:rPr kumimoji="0" lang="en-US" sz="3600" b="1" i="0" u="none" strike="noStrike" kern="1200" cap="none" spc="0" normalizeH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nouns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52849" y="5430532"/>
            <a:ext cx="643394" cy="800796"/>
            <a:chOff x="7202039" y="5332901"/>
            <a:chExt cx="887723" cy="11900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39" y="5742008"/>
              <a:ext cx="717522" cy="780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240" y="5332901"/>
              <a:ext cx="717522" cy="7809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44" y="5401869"/>
            <a:ext cx="1135367" cy="865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b="12018"/>
          <a:stretch/>
        </p:blipFill>
        <p:spPr>
          <a:xfrm>
            <a:off x="1920085" y="5242094"/>
            <a:ext cx="1084586" cy="1029340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19" y="5439667"/>
            <a:ext cx="993998" cy="9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01869"/>
            <a:ext cx="1024923" cy="9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45" y="5510169"/>
            <a:ext cx="717522" cy="780931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38" y="5395124"/>
            <a:ext cx="992526" cy="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3EC83-0B2D-4742-A5BD-4155F7BB2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5195" y="314698"/>
            <a:ext cx="900741" cy="9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7662 L -0.02968 -0.07662 C -0.03003 -0.07963 -0.03003 -0.08264 -0.03038 -0.08542 C -0.03072 -0.0875 -0.03177 -0.08958 -0.03246 -0.09167 C -0.03263 -0.09236 -0.03281 -0.09329 -0.03298 -0.09421 C -0.03385 -0.09653 -0.03472 -0.09884 -0.03559 -0.10116 C -0.03715 -0.11482 -0.03506 -0.09861 -0.03888 -0.11597 C -0.03958 -0.11875 -0.03958 -0.12176 -0.04027 -0.12477 C -0.04131 -0.1294 -0.04427 -0.13796 -0.04618 -0.14213 C -0.0493 -0.14977 -0.05173 -0.1581 -0.0559 -0.16482 C -0.05781 -0.16806 -0.05989 -0.17107 -0.0618 -0.17431 C -0.06388 -0.17801 -0.06545 -0.18218 -0.0677 -0.18565 C -0.06979 -0.18912 -0.07256 -0.1919 -0.07482 -0.19537 C -0.07743 -0.19907 -0.07916 -0.20394 -0.08211 -0.20741 C -0.08472 -0.21088 -0.08836 -0.2125 -0.09114 -0.21528 C -0.10468 -0.2287 -0.10034 -0.23102 -0.12135 -0.24144 C -0.12829 -0.24491 -0.13489 -0.24954 -0.14218 -0.25185 C -0.15034 -0.25463 -0.1585 -0.25648 -0.16631 -0.25972 C -0.16927 -0.26088 -0.17204 -0.2625 -0.17482 -0.2632 C -0.1776 -0.26412 -0.18055 -0.26435 -0.18333 -0.26505 C -0.18628 -0.26574 -0.18906 -0.2669 -0.19184 -0.26759 C -0.19444 -0.26829 -0.19704 -0.26875 -0.19965 -0.26945 C -0.2019 -0.26991 -0.20416 -0.2706 -0.20625 -0.27107 C -0.21423 -0.2706 -0.22239 -0.27014 -0.23038 -0.26945 C -0.23333 -0.26898 -0.23611 -0.26806 -0.23888 -0.26759 L -0.26059 -0.26412 C -0.26458 -0.26273 -0.26875 -0.26088 -0.27291 -0.25972 C -0.27673 -0.2588 -0.28072 -0.25857 -0.28472 -0.2581 C -0.30173 -0.25532 -0.28871 -0.25764 -0.30503 -0.2537 C -0.30781 -0.25301 -0.31059 -0.25278 -0.31354 -0.25185 C -0.33888 -0.24514 -0.31684 -0.24977 -0.34149 -0.24421 C -0.34826 -0.24259 -0.35503 -0.24028 -0.3618 -0.23982 L -0.38211 -0.23796 C -0.41388 -0.23102 -0.39288 -0.23495 -0.4644 -0.23704 C -0.46857 -0.23727 -0.47274 -0.23843 -0.4769 -0.23889 C -0.48055 -0.23935 -0.4842 -0.23935 -0.48802 -0.23982 C -0.49097 -0.24097 -0.49409 -0.24236 -0.49722 -0.24329 C -0.50034 -0.24421 -0.50381 -0.24468 -0.50694 -0.24583 C -0.51302 -0.24815 -0.50989 -0.24722 -0.51614 -0.24838 C -0.52465 -0.25185 -0.51701 -0.24907 -0.52986 -0.25185 C -0.53072 -0.25208 -0.53159 -0.25255 -0.53246 -0.25278 C -0.53454 -0.25347 -0.5368 -0.25394 -0.53888 -0.25463 C -0.54079 -0.25509 -0.54236 -0.25602 -0.54427 -0.25625 C -0.54635 -0.25671 -0.54861 -0.25695 -0.55069 -0.25718 C -0.55243 -0.25787 -0.55416 -0.25857 -0.5559 -0.25903 C -0.5585 -0.25949 -0.56128 -0.2588 -0.56388 -0.25972 C -0.56614 -0.26065 -0.56857 -0.26181 -0.57031 -0.26412 C -0.57274 -0.26736 -0.57135 -0.26644 -0.5743 -0.26759 C -0.575 -0.26875 -0.57569 -0.26991 -0.57621 -0.27107 C -0.5769 -0.27245 -0.57743 -0.27407 -0.57812 -0.27546 C -0.57864 -0.27639 -0.57899 -0.27732 -0.57951 -0.27801 C -0.58177 -0.28704 -0.5776 -0.27245 -0.58281 -0.28333 C -0.58333 -0.28449 -0.58298 -0.28634 -0.58333 -0.28773 C -0.58402 -0.29005 -0.58559 -0.29097 -0.58663 -0.29282 C -0.58906 -0.29676 -0.58715 -0.29421 -0.58871 -0.29815 C -0.58906 -0.29907 -0.58958 -0.3 -0.58993 -0.3007 C -0.5901 -0.30185 -0.59079 -0.30556 -0.59131 -0.30695 C -0.59166 -0.30787 -0.59218 -0.30857 -0.59253 -0.30949 C -0.59531 -0.31667 -0.59079 -0.30718 -0.59444 -0.31482 C -0.59479 -0.32315 -0.59461 -0.33171 -0.59513 -0.34005 C -0.59531 -0.34167 -0.59635 -0.34282 -0.59652 -0.34445 C -0.59704 -0.34954 -0.59618 -0.35486 -0.59722 -0.35995 C -0.59739 -0.36157 -0.59895 -0.36157 -0.59982 -0.36273 C -0.60034 -0.36343 -0.60069 -0.36435 -0.60104 -0.36528 C -0.6052 -0.36157 -0.60295 -0.36458 -0.60295 -0.35301 L -0.59913 -0.36875 L -0.59913 -0.36875 L -0.59913 -0.36875 L -0.60243 -0.36435 L -0.60243 -0.36435 L -0.60555 -0.47153 L -0.60555 -0.47153 L -0.60555 -0.4715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7245 L 0.0158 -0.07245 C 0.01875 -0.07917 0.02152 -0.08611 0.02482 -0.09259 C 0.02986 -0.10255 0.04288 -0.11829 0.04705 -0.12408 L 0.05816 -0.13889 C 0.06128 -0.14283 0.06493 -0.1463 0.06736 -0.15093 C 0.07378 -0.16366 0.08576 -0.19051 0.09618 -0.20602 C 0.10434 -0.21829 0.10746 -0.21667 0.11632 -0.23634 C 0.12326 -0.25185 0.12048 -0.24491 0.12482 -0.25648 C 0.12534 -0.25949 0.12552 -0.2625 0.12621 -0.26528 C 0.12656 -0.2669 0.1276 -0.26806 0.12812 -0.26968 C 0.12864 -0.27107 0.12899 -0.27245 0.12934 -0.27384 C 0.12986 -0.27732 0.13038 -0.28125 0.13142 -0.28449 C 0.13159 -0.28542 0.13229 -0.28611 0.13264 -0.28704 C 0.13402 -0.3088 0.13368 -0.29908 0.13264 -0.33588 C 0.13264 -0.33843 0.13229 -0.34097 0.13211 -0.34375 C 0.13177 -0.34653 0.13125 -0.34954 0.13073 -0.35232 C 0.13055 -0.35857 0.13055 -0.36458 0.13003 -0.3706 C 0.12986 -0.37222 0.12986 -0.37431 0.12882 -0.375 C 0.12812 -0.37546 0.1276 -0.37338 0.12743 -0.37245 C 0.12725 -0.3713 0.12743 -0.37014 0.12743 -0.36898 L 0.12743 -0.36898 " pathEditMode="relative" ptsTypes="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4306 L 0.00382 -0.04306 C 0.00573 -0.0669 0.00243 -0.03658 0.00694 -0.05718 C 0.00781 -0.06088 0.00764 -0.06482 0.00833 -0.06852 C 0.01024 -0.07778 0.0125 -0.08704 0.01476 -0.0963 C 0.03003 -0.15718 0.00781 -0.0669 0.02587 -0.1294 C 0.02951 -0.14167 0.03194 -0.1544 0.03507 -0.1669 C 0.03802 -0.17801 0.04166 -0.18866 0.04427 -0.2 C 0.04896 -0.21991 0.04982 -0.22223 0.0533 -0.24885 C 0.05486 -0.25949 0.05555 -0.27037 0.0566 -0.28102 C 0.05694 -0.28449 0.05764 -0.28797 0.05798 -0.29144 C 0.05851 -0.29607 0.05868 -0.3007 0.0592 -0.30533 C 0.05972 -0.30973 0.06059 -0.31412 0.06128 -0.31852 C 0.0618 -0.32223 0.06215 -0.32593 0.0625 -0.32986 C 0.06302 -0.33797 0.06319 -0.34607 0.06389 -0.35417 C 0.06406 -0.35695 0.0651 -0.35949 0.0651 -0.36204 C 0.06562 -0.39236 0.06701 -0.38565 0.06389 -0.39861 C 0.06354 -0.4007 0.06354 -0.40278 0.06319 -0.40463 C 0.06302 -0.40579 0.0618 -0.40625 0.0618 -0.40741 C 0.06128 -0.49236 0.05816 -0.46922 0.06389 -0.50672 C 0.06337 -0.51829 0.06302 -0.52986 0.0625 -0.54144 C 0.06215 -0.54861 0.06232 -0.54769 0.06059 -0.54422 C 0.06041 -0.53982 0.06024 -0.53542 0.05989 -0.53102 C 0.05972 -0.52848 0.05955 -0.52593 0.0592 -0.52315 C 0.05816 -0.51135 0.05833 -0.5132 0.05729 -0.50486 C 0.0566 -0.49098 0.0566 -0.48866 0.0566 -0.49792 " pathEditMode="relative" ptsTypes="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699 L 0.00903 -0.0699 C 0.02812 -0.10694 0.04705 -0.14398 0.06649 -0.18055 C 0.06875 -0.18495 0.0717 -0.18865 0.0743 -0.19282 C 0.07621 -0.19583 0.07725 -0.2 0.07951 -0.20231 C 0.09218 -0.21597 0.10555 -0.22824 0.11875 -0.24074 C 0.12118 -0.24305 0.12361 -0.2456 0.12656 -0.24675 C 0.13663 -0.25069 0.15382 -0.25833 0.16649 -0.26157 C 0.16788 -0.26203 0.16944 -0.26226 0.171 -0.2625 C 0.175 -0.26342 0.17882 -0.26412 0.18281 -0.26504 L 0.23646 -0.28078 C 0.26701 -0.28981 0.25416 -0.28726 0.275 -0.29027 C 0.2868 -0.28981 0.29843 -0.28958 0.31024 -0.28773 C 0.31614 -0.2868 0.32205 -0.28541 0.32795 -0.28425 C 0.32986 -0.28402 0.33177 -0.28379 0.33368 -0.28333 C 0.34861 -0.28101 0.33958 -0.28217 0.3533 -0.28078 C 0.35764 -0.27963 0.36215 -0.27569 0.36649 -0.27731 C 0.37187 -0.27939 0.37257 -0.27916 0.3684 -0.27916 L 0.3684 -0.27916 " pathEditMode="relative" ptsTypes="AAAAAAAAAAAAAA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7268 L 0.02066 -0.07268 C 0.02292 -0.07708 0.02413 -0.08009 0.02708 -0.08333 C 0.02812 -0.08426 0.02934 -0.08495 0.03038 -0.08588 C 0.03108 -0.08727 0.03142 -0.08889 0.03229 -0.09028 C 0.03819 -0.09884 0.04583 -0.10555 0.05069 -0.11551 C 0.05503 -0.12454 0.05868 -0.13403 0.06371 -0.14259 C 0.06719 -0.14838 0.07135 -0.15347 0.07431 -0.15995 C 0.07483 -0.16134 0.07552 -0.16296 0.07621 -0.16435 C 0.07743 -0.16667 0.07899 -0.16875 0.08003 -0.1713 C 0.08073 -0.17268 0.0809 -0.17407 0.08142 -0.17569 C 0.08177 -0.17685 0.08229 -0.17801 0.08281 -0.17917 C 0.08472 -0.19537 0.0809 -0.16505 0.08594 -0.19907 C 0.08663 -0.20278 0.08681 -0.20671 0.08733 -0.21042 C 0.08767 -0.21343 0.08819 -0.2162 0.08854 -0.21921 C 0.08906 -0.22176 0.08958 -0.2243 0.08993 -0.22708 C 0.09045 -0.23102 0.0908 -0.23518 0.09132 -0.23912 C 0.09097 -0.24884 0.09097 -0.25833 0.09062 -0.26805 C 0.09045 -0.27083 0.09045 -0.27384 0.08993 -0.27662 C 0.08976 -0.27801 0.08906 -0.27893 0.08854 -0.28009 C 0.08837 -0.28102 0.08698 -0.28565 0.08663 -0.28704 C 0.08611 -0.29005 0.08576 -0.29305 0.08542 -0.29583 C 0.08524 -0.29676 0.0849 -0.29768 0.08472 -0.29838 C 0.08299 -0.30694 0.08455 -0.30324 0.08212 -0.3081 C 0.08073 -0.32222 0.08246 -0.30903 0.08003 -0.31944 C 0.07986 -0.32083 0.07986 -0.32245 0.07951 -0.32384 C 0.07691 -0.33241 0.07917 -0.31805 0.07691 -0.33079 C 0.07639 -0.33287 0.07465 -0.34815 0.07292 -0.35162 L 0.07153 -0.35417 C 0.07292 -0.42593 0.07083 -0.36829 0.07361 -0.40301 C 0.07517 -0.42407 0.07292 -0.40694 0.07552 -0.42384 C 0.07413 -0.47662 0.07431 -0.49028 0.07431 -0.46481 L 0.07431 -0.46481 " pathEditMode="relative" ptsTypes="AAAAAAAAAAAAAAAAA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6412 L -0.01354 -0.06412 C -0.01892 -0.08148 -0.02274 -0.0993 -0.02934 -0.11574 C -0.04757 -0.16134 -0.0802 -0.21829 -0.10573 -0.25417 C -0.1309 -0.28958 -0.14253 -0.31458 -0.17708 -0.33264 C -0.1875 -0.33819 -0.1993 -0.33727 -0.21041 -0.33958 C -0.22031 -0.33704 -0.23055 -0.33472 -0.24045 -0.33194 C -0.26458 -0.32454 -0.24392 -0.32731 -0.26666 -0.32569 C -0.27014 -0.32662 -0.27361 -0.32708 -0.27708 -0.32824 C -0.27777 -0.3287 -0.27829 -0.32963 -0.27899 -0.33009 C -0.28871 -0.33565 -0.28489 -0.33148 -0.29531 -0.33958 C -0.29826 -0.34213 -0.30104 -0.34491 -0.30382 -0.34745 C -0.31128 -0.36713 -0.30798 -0.36018 -0.31493 -0.37454 C -0.31545 -0.37546 -0.31562 -0.37662 -0.31632 -0.37708 C -0.31718 -0.37778 -0.31857 -0.37778 -0.31892 -0.37893 C -0.31961 -0.38171 -0.31892 -0.38472 -0.31892 -0.3875 L -0.31892 -0.3875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45528"/>
            <a:ext cx="1857763" cy="1467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2674097"/>
            <a:ext cx="1512168" cy="15098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696" y="170080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https://www.youtube.com/watch?v=5JW6JqEmdUE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6AC02-7AB6-4CDA-AE3C-665921C9BBB5}"/>
              </a:ext>
            </a:extLst>
          </p:cNvPr>
          <p:cNvSpPr/>
          <p:nvPr/>
        </p:nvSpPr>
        <p:spPr>
          <a:xfrm>
            <a:off x="2339752" y="908720"/>
            <a:ext cx="40100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¿El lobo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está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920F2-8F7D-4407-8B56-5FD4A25A2DB7}"/>
              </a:ext>
            </a:extLst>
          </p:cNvPr>
          <p:cNvSpPr txBox="1"/>
          <p:nvPr/>
        </p:nvSpPr>
        <p:spPr>
          <a:xfrm>
            <a:off x="2843808" y="465661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Translation:</a:t>
            </a:r>
          </a:p>
          <a:p>
            <a:r>
              <a:rPr lang="en-GB" dirty="0"/>
              <a:t>We are playing in the forest while the wolf is not in x2</a:t>
            </a:r>
          </a:p>
          <a:p>
            <a:r>
              <a:rPr lang="en-GB" dirty="0"/>
              <a:t>Is the wolf in?</a:t>
            </a:r>
          </a:p>
          <a:p>
            <a:r>
              <a:rPr lang="en-GB" dirty="0"/>
              <a:t>I am wearing my trousers</a:t>
            </a:r>
          </a:p>
          <a:p>
            <a:r>
              <a:rPr lang="en-GB" dirty="0"/>
              <a:t>I am combing my beard</a:t>
            </a:r>
          </a:p>
          <a:p>
            <a:r>
              <a:rPr lang="en-GB" dirty="0"/>
              <a:t>I am getting ready to eat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804C91-C50F-435A-88EA-0A2E10AC6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744046"/>
            <a:ext cx="720080" cy="720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6C34F1-D160-4CE4-A1E5-6DA94B968DF1}"/>
              </a:ext>
            </a:extLst>
          </p:cNvPr>
          <p:cNvSpPr txBox="1"/>
          <p:nvPr/>
        </p:nvSpPr>
        <p:spPr>
          <a:xfrm>
            <a:off x="2987824" y="172875"/>
            <a:ext cx="347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=listen</a:t>
            </a:r>
          </a:p>
        </p:txBody>
      </p:sp>
    </p:spTree>
    <p:extLst>
      <p:ext uri="{BB962C8B-B14F-4D97-AF65-F5344CB8AC3E}">
        <p14:creationId xmlns:p14="http://schemas.microsoft.com/office/powerpoint/2010/main" val="7012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232" y="277407"/>
            <a:ext cx="8437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İEscucha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repite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!=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repeat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4203" y="1244813"/>
            <a:ext cx="40100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¿El lobo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está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288" y="3527063"/>
            <a:ext cx="648905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“</a:t>
            </a:r>
            <a:r>
              <a:rPr lang="en-GB" sz="2000" dirty="0" err="1">
                <a:solidFill>
                  <a:srgbClr val="FF0000"/>
                </a:solidFill>
              </a:rPr>
              <a:t>Jugamos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en</a:t>
            </a:r>
            <a:r>
              <a:rPr lang="en-GB" sz="2000" dirty="0">
                <a:solidFill>
                  <a:srgbClr val="FF0000"/>
                </a:solidFill>
              </a:rPr>
              <a:t> el </a:t>
            </a:r>
            <a:r>
              <a:rPr lang="en-GB" sz="2000" dirty="0" err="1">
                <a:solidFill>
                  <a:srgbClr val="FF0000"/>
                </a:solidFill>
              </a:rPr>
              <a:t>bosque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mientras</a:t>
            </a:r>
            <a:r>
              <a:rPr lang="en-GB" sz="2000" dirty="0">
                <a:solidFill>
                  <a:srgbClr val="FF0000"/>
                </a:solidFill>
              </a:rPr>
              <a:t> el lobo no </a:t>
            </a:r>
            <a:r>
              <a:rPr lang="en-GB" sz="2000" dirty="0" err="1">
                <a:solidFill>
                  <a:srgbClr val="FF0000"/>
                </a:solidFill>
              </a:rPr>
              <a:t>está</a:t>
            </a:r>
            <a:r>
              <a:rPr lang="en-GB" sz="2000" dirty="0">
                <a:solidFill>
                  <a:srgbClr val="FF0000"/>
                </a:solidFill>
              </a:rPr>
              <a:t> x2</a:t>
            </a:r>
          </a:p>
          <a:p>
            <a:r>
              <a:rPr lang="en-US" sz="2000" dirty="0">
                <a:ln w="11430"/>
                <a:solidFill>
                  <a:srgbClr val="FF0000"/>
                </a:solidFill>
              </a:rPr>
              <a:t>¿El lobo </a:t>
            </a:r>
            <a:r>
              <a:rPr lang="en-US" sz="2000" dirty="0" err="1">
                <a:ln w="11430"/>
                <a:solidFill>
                  <a:srgbClr val="FF0000"/>
                </a:solidFill>
              </a:rPr>
              <a:t>está</a:t>
            </a:r>
            <a:r>
              <a:rPr lang="en-US" sz="2000" dirty="0">
                <a:ln w="11430"/>
                <a:solidFill>
                  <a:srgbClr val="FF0000"/>
                </a:solidFill>
              </a:rPr>
              <a:t>?</a:t>
            </a:r>
          </a:p>
          <a:p>
            <a:r>
              <a:rPr lang="en-GB" sz="2000" dirty="0">
                <a:solidFill>
                  <a:srgbClr val="FF0000"/>
                </a:solidFill>
              </a:rPr>
              <a:t>Me </a:t>
            </a:r>
            <a:r>
              <a:rPr lang="en-GB" sz="2000" dirty="0" err="1">
                <a:solidFill>
                  <a:srgbClr val="FF0000"/>
                </a:solidFill>
              </a:rPr>
              <a:t>estoy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poniendo</a:t>
            </a:r>
            <a:r>
              <a:rPr lang="en-GB" sz="2000" dirty="0">
                <a:solidFill>
                  <a:srgbClr val="FF0000"/>
                </a:solidFill>
              </a:rPr>
              <a:t>…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Me </a:t>
            </a:r>
            <a:r>
              <a:rPr lang="en-GB" sz="2000" dirty="0" err="1">
                <a:solidFill>
                  <a:srgbClr val="FF0000"/>
                </a:solidFill>
              </a:rPr>
              <a:t>estoy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preparando</a:t>
            </a:r>
            <a:r>
              <a:rPr lang="en-GB" sz="2000" dirty="0">
                <a:solidFill>
                  <a:srgbClr val="FF0000"/>
                </a:solidFill>
              </a:rPr>
              <a:t> para </a:t>
            </a:r>
            <a:r>
              <a:rPr lang="en-GB" sz="2000" dirty="0" err="1">
                <a:solidFill>
                  <a:srgbClr val="FF0000"/>
                </a:solidFill>
              </a:rPr>
              <a:t>salir</a:t>
            </a:r>
            <a:r>
              <a:rPr lang="en-GB" sz="2000" dirty="0">
                <a:solidFill>
                  <a:srgbClr val="FF0000"/>
                </a:solidFill>
              </a:rPr>
              <a:t> a comer”.</a:t>
            </a:r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clipart children sitting in a circl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04" y="2021022"/>
            <a:ext cx="1310867" cy="103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750"/>
            <a:ext cx="1319808" cy="131774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661094" cy="6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6"/>
          <a:stretch/>
        </p:blipFill>
        <p:spPr bwMode="auto">
          <a:xfrm>
            <a:off x="4004261" y="4629124"/>
            <a:ext cx="529162" cy="6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5" y="4589085"/>
            <a:ext cx="640197" cy="6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b="12018"/>
          <a:stretch/>
        </p:blipFill>
        <p:spPr>
          <a:xfrm>
            <a:off x="2822912" y="4676508"/>
            <a:ext cx="625631" cy="593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5" y="4595917"/>
            <a:ext cx="462815" cy="503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88" y="4673374"/>
            <a:ext cx="582618" cy="444331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7B290-4892-413B-8D91-3163EBDC5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7544" y="1217338"/>
            <a:ext cx="1035585" cy="10355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2F2A1E-C02B-4B3D-95DD-EF9578058446}"/>
              </a:ext>
            </a:extLst>
          </p:cNvPr>
          <p:cNvSpPr txBox="1"/>
          <p:nvPr/>
        </p:nvSpPr>
        <p:spPr>
          <a:xfrm>
            <a:off x="1979712" y="6227484"/>
            <a:ext cx="506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Repeat several times, can you </a:t>
            </a:r>
            <a:r>
              <a:rPr lang="en-GB"/>
              <a:t>chant it on </a:t>
            </a:r>
            <a:r>
              <a:rPr lang="en-GB" dirty="0"/>
              <a:t>your own?</a:t>
            </a:r>
          </a:p>
        </p:txBody>
      </p:sp>
    </p:spTree>
    <p:extLst>
      <p:ext uri="{BB962C8B-B14F-4D97-AF65-F5344CB8AC3E}">
        <p14:creationId xmlns:p14="http://schemas.microsoft.com/office/powerpoint/2010/main" val="1486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845456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1" y="39004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9" y="375761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b="12018"/>
          <a:stretch/>
        </p:blipFill>
        <p:spPr>
          <a:xfrm>
            <a:off x="586780" y="549041"/>
            <a:ext cx="2338437" cy="221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85" y="939744"/>
            <a:ext cx="1786878" cy="194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553" y="4037012"/>
            <a:ext cx="2447925" cy="186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072" y="2912381"/>
            <a:ext cx="20993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Un sombrero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931" y="2912381"/>
            <a:ext cx="221259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chaqueta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70402" y="2912381"/>
            <a:ext cx="21519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camiseta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9338" y="6025361"/>
            <a:ext cx="212750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Unos</a:t>
            </a:r>
            <a:r>
              <a:rPr lang="en-GB" sz="2800" dirty="0"/>
              <a:t> </a:t>
            </a:r>
            <a:r>
              <a:rPr lang="en-GB" sz="2800" dirty="0" err="1"/>
              <a:t>zapatos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8223" y="6043612"/>
            <a:ext cx="245766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Unos</a:t>
            </a:r>
            <a:r>
              <a:rPr lang="en-GB" sz="2800" dirty="0"/>
              <a:t> </a:t>
            </a:r>
            <a:r>
              <a:rPr lang="en-GB" sz="2800" dirty="0" err="1"/>
              <a:t>calcetines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2157" y="6043612"/>
            <a:ext cx="20027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Un </a:t>
            </a:r>
            <a:r>
              <a:rPr lang="en-GB" sz="2800" dirty="0" err="1"/>
              <a:t>pantal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38C06-39D4-40FD-942F-7996E6470FA9}"/>
              </a:ext>
            </a:extLst>
          </p:cNvPr>
          <p:cNvSpPr txBox="1"/>
          <p:nvPr/>
        </p:nvSpPr>
        <p:spPr>
          <a:xfrm>
            <a:off x="3108980" y="188640"/>
            <a:ext cx="292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E177E9-3E8B-4201-8487-F505BD899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2345" y="279855"/>
            <a:ext cx="493560" cy="4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12776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1" y="39004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9" y="389731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b="12018"/>
          <a:stretch/>
        </p:blipFill>
        <p:spPr>
          <a:xfrm>
            <a:off x="418792" y="1390318"/>
            <a:ext cx="2338437" cy="221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5" y="1473844"/>
            <a:ext cx="1786878" cy="194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792" y="4149080"/>
            <a:ext cx="2155231" cy="1643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39" y="740718"/>
            <a:ext cx="4431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Lleva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…=he wears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229613"/>
            <a:ext cx="3873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Acción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=do the actions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ADE74-69BA-416C-97DB-DED39CFAE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792" y="1495775"/>
            <a:ext cx="486379" cy="4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12776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1" y="39004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9" y="389731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b="12018"/>
          <a:stretch/>
        </p:blipFill>
        <p:spPr>
          <a:xfrm>
            <a:off x="418792" y="1390318"/>
            <a:ext cx="2338437" cy="221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5" y="1473844"/>
            <a:ext cx="1786878" cy="194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792" y="4149080"/>
            <a:ext cx="2155231" cy="1643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39" y="740718"/>
            <a:ext cx="4431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Lleva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…=he wears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229613"/>
            <a:ext cx="3873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Acción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=do the actions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ADE74-69BA-416C-97DB-DED39CFAE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792" y="1495775"/>
            <a:ext cx="486379" cy="486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39FF6-5212-4C9E-898B-46641D57F067}"/>
              </a:ext>
            </a:extLst>
          </p:cNvPr>
          <p:cNvSpPr txBox="1"/>
          <p:nvPr/>
        </p:nvSpPr>
        <p:spPr>
          <a:xfrm>
            <a:off x="35496" y="6213718"/>
            <a:ext cx="915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Answers: un sombrero,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zapatos</a:t>
            </a:r>
            <a:r>
              <a:rPr lang="en-GB" dirty="0"/>
              <a:t>, un </a:t>
            </a:r>
            <a:r>
              <a:rPr lang="en-GB" dirty="0" err="1"/>
              <a:t>pantalón</a:t>
            </a:r>
            <a:r>
              <a:rPr lang="en-GB" dirty="0"/>
              <a:t>, una </a:t>
            </a:r>
            <a:r>
              <a:rPr lang="en-GB" dirty="0" err="1"/>
              <a:t>camiseta</a:t>
            </a:r>
            <a:r>
              <a:rPr lang="en-GB" dirty="0"/>
              <a:t>, una </a:t>
            </a:r>
            <a:r>
              <a:rPr lang="en-GB" dirty="0" err="1"/>
              <a:t>chaqueta</a:t>
            </a:r>
            <a:r>
              <a:rPr lang="en-GB" dirty="0"/>
              <a:t>,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calcetines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0167" y="1020686"/>
            <a:ext cx="7443666" cy="4221408"/>
            <a:chOff x="977996" y="1124744"/>
            <a:chExt cx="7443666" cy="4221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96" y="1124744"/>
              <a:ext cx="7443666" cy="422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58289" y="1340188"/>
              <a:ext cx="1463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Un=a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2476" y="1566965"/>
              <a:ext cx="177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Una=a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5322" y="1988840"/>
              <a:ext cx="21845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unos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Unas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=some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66179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534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657" y="-152529"/>
            <a:ext cx="6345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L.I. Grouping our Spanish</a:t>
            </a:r>
            <a:r>
              <a:rPr kumimoji="0" lang="en-US" sz="3600" b="1" i="0" u="none" strike="noStrike" kern="1200" cap="none" spc="0" normalizeH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nouns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52849" y="5430532"/>
            <a:ext cx="643394" cy="800796"/>
            <a:chOff x="7202039" y="5332901"/>
            <a:chExt cx="887723" cy="11900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39" y="5742008"/>
              <a:ext cx="717522" cy="780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240" y="5332901"/>
              <a:ext cx="717522" cy="7809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44" y="5401869"/>
            <a:ext cx="1135367" cy="865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b="12018"/>
          <a:stretch/>
        </p:blipFill>
        <p:spPr>
          <a:xfrm>
            <a:off x="1920085" y="5242094"/>
            <a:ext cx="1084586" cy="1029340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19" y="5439667"/>
            <a:ext cx="993998" cy="9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01869"/>
            <a:ext cx="1024923" cy="9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45" y="5510169"/>
            <a:ext cx="717522" cy="780931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38" y="5395124"/>
            <a:ext cx="992526" cy="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3EC83-0B2D-4742-A5BD-4155F7BB2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5195" y="314698"/>
            <a:ext cx="900741" cy="9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7662 L -0.02968 -0.07662 C -0.03003 -0.07963 -0.03003 -0.08264 -0.03038 -0.08542 C -0.03072 -0.0875 -0.03177 -0.08958 -0.03246 -0.09167 C -0.03263 -0.09236 -0.03281 -0.09329 -0.03298 -0.09421 C -0.03385 -0.09653 -0.03472 -0.09884 -0.03559 -0.10116 C -0.03715 -0.11482 -0.03506 -0.09861 -0.03888 -0.11597 C -0.03958 -0.11875 -0.03958 -0.12176 -0.04027 -0.12477 C -0.04131 -0.1294 -0.04427 -0.13796 -0.04618 -0.14213 C -0.0493 -0.14977 -0.05173 -0.1581 -0.0559 -0.16482 C -0.05781 -0.16806 -0.05989 -0.17107 -0.0618 -0.17431 C -0.06388 -0.17801 -0.06545 -0.18218 -0.0677 -0.18565 C -0.06979 -0.18912 -0.07256 -0.1919 -0.07482 -0.19537 C -0.07743 -0.19907 -0.07916 -0.20394 -0.08211 -0.20741 C -0.08472 -0.21088 -0.08836 -0.2125 -0.09114 -0.21528 C -0.10468 -0.2287 -0.10034 -0.23102 -0.12135 -0.24144 C -0.12829 -0.24491 -0.13489 -0.24954 -0.14218 -0.25185 C -0.15034 -0.25463 -0.1585 -0.25648 -0.16631 -0.25972 C -0.16927 -0.26088 -0.17204 -0.2625 -0.17482 -0.2632 C -0.1776 -0.26412 -0.18055 -0.26435 -0.18333 -0.26505 C -0.18628 -0.26574 -0.18906 -0.2669 -0.19184 -0.26759 C -0.19444 -0.26829 -0.19704 -0.26875 -0.19965 -0.26945 C -0.2019 -0.26991 -0.20416 -0.2706 -0.20625 -0.27107 C -0.21423 -0.2706 -0.22239 -0.27014 -0.23038 -0.26945 C -0.23333 -0.26898 -0.23611 -0.26806 -0.23888 -0.26759 L -0.26059 -0.26412 C -0.26458 -0.26273 -0.26875 -0.26088 -0.27291 -0.25972 C -0.27673 -0.2588 -0.28072 -0.25857 -0.28472 -0.2581 C -0.30173 -0.25532 -0.28871 -0.25764 -0.30503 -0.2537 C -0.30781 -0.25301 -0.31059 -0.25278 -0.31354 -0.25185 C -0.33888 -0.24514 -0.31684 -0.24977 -0.34149 -0.24421 C -0.34826 -0.24259 -0.35503 -0.24028 -0.3618 -0.23982 L -0.38211 -0.23796 C -0.41388 -0.23102 -0.39288 -0.23495 -0.4644 -0.23704 C -0.46857 -0.23727 -0.47274 -0.23843 -0.4769 -0.23889 C -0.48055 -0.23935 -0.4842 -0.23935 -0.48802 -0.23982 C -0.49097 -0.24097 -0.49409 -0.24236 -0.49722 -0.24329 C -0.50034 -0.24421 -0.50381 -0.24468 -0.50694 -0.24583 C -0.51302 -0.24815 -0.50989 -0.24722 -0.51614 -0.24838 C -0.52465 -0.25185 -0.51701 -0.24907 -0.52986 -0.25185 C -0.53072 -0.25208 -0.53159 -0.25255 -0.53246 -0.25278 C -0.53454 -0.25347 -0.5368 -0.25394 -0.53888 -0.25463 C -0.54079 -0.25509 -0.54236 -0.25602 -0.54427 -0.25625 C -0.54635 -0.25671 -0.54861 -0.25695 -0.55069 -0.25718 C -0.55243 -0.25787 -0.55416 -0.25857 -0.5559 -0.25903 C -0.5585 -0.25949 -0.56128 -0.2588 -0.56388 -0.25972 C -0.56614 -0.26065 -0.56857 -0.26181 -0.57031 -0.26412 C -0.57274 -0.26736 -0.57135 -0.26644 -0.5743 -0.26759 C -0.575 -0.26875 -0.57569 -0.26991 -0.57621 -0.27107 C -0.5769 -0.27245 -0.57743 -0.27407 -0.57812 -0.27546 C -0.57864 -0.27639 -0.57899 -0.27732 -0.57951 -0.27801 C -0.58177 -0.28704 -0.5776 -0.27245 -0.58281 -0.28333 C -0.58333 -0.28449 -0.58298 -0.28634 -0.58333 -0.28773 C -0.58402 -0.29005 -0.58559 -0.29097 -0.58663 -0.29282 C -0.58906 -0.29676 -0.58715 -0.29421 -0.58871 -0.29815 C -0.58906 -0.29907 -0.58958 -0.3 -0.58993 -0.3007 C -0.5901 -0.30185 -0.59079 -0.30556 -0.59131 -0.30695 C -0.59166 -0.30787 -0.59218 -0.30857 -0.59253 -0.30949 C -0.59531 -0.31667 -0.59079 -0.30718 -0.59444 -0.31482 C -0.59479 -0.32315 -0.59461 -0.33171 -0.59513 -0.34005 C -0.59531 -0.34167 -0.59635 -0.34282 -0.59652 -0.34445 C -0.59704 -0.34954 -0.59618 -0.35486 -0.59722 -0.35995 C -0.59739 -0.36157 -0.59895 -0.36157 -0.59982 -0.36273 C -0.60034 -0.36343 -0.60069 -0.36435 -0.60104 -0.36528 C -0.6052 -0.36157 -0.60295 -0.36458 -0.60295 -0.35301 L -0.59913 -0.36875 L -0.59913 -0.36875 L -0.59913 -0.36875 L -0.60243 -0.36435 L -0.60243 -0.36435 L -0.60555 -0.47153 L -0.60555 -0.47153 L -0.60555 -0.4715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7245 L 0.0158 -0.07245 C 0.01875 -0.07917 0.02152 -0.08611 0.02482 -0.09259 C 0.02986 -0.10255 0.04288 -0.11829 0.04705 -0.12408 L 0.05816 -0.13889 C 0.06128 -0.14283 0.06493 -0.1463 0.06736 -0.15093 C 0.07378 -0.16366 0.08576 -0.19051 0.09618 -0.20602 C 0.10434 -0.21829 0.10746 -0.21667 0.11632 -0.23634 C 0.12326 -0.25185 0.12048 -0.24491 0.12482 -0.25648 C 0.12534 -0.25949 0.12552 -0.2625 0.12621 -0.26528 C 0.12656 -0.2669 0.1276 -0.26806 0.12812 -0.26968 C 0.12864 -0.27107 0.12899 -0.27245 0.12934 -0.27384 C 0.12986 -0.27732 0.13038 -0.28125 0.13142 -0.28449 C 0.13159 -0.28542 0.13229 -0.28611 0.13264 -0.28704 C 0.13402 -0.3088 0.13368 -0.29908 0.13264 -0.33588 C 0.13264 -0.33843 0.13229 -0.34097 0.13211 -0.34375 C 0.13177 -0.34653 0.13125 -0.34954 0.13073 -0.35232 C 0.13055 -0.35857 0.13055 -0.36458 0.13003 -0.3706 C 0.12986 -0.37222 0.12986 -0.37431 0.12882 -0.375 C 0.12812 -0.37546 0.1276 -0.37338 0.12743 -0.37245 C 0.12725 -0.3713 0.12743 -0.37014 0.12743 -0.36898 L 0.12743 -0.36898 " pathEditMode="relative" ptsTypes="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4306 L 0.00382 -0.04306 C 0.00573 -0.0669 0.00243 -0.03658 0.00694 -0.05718 C 0.00781 -0.06088 0.00764 -0.06482 0.00833 -0.06852 C 0.01024 -0.07778 0.0125 -0.08704 0.01476 -0.0963 C 0.03003 -0.15718 0.00781 -0.0669 0.02587 -0.1294 C 0.02951 -0.14167 0.03194 -0.1544 0.03507 -0.1669 C 0.03802 -0.17801 0.04166 -0.18866 0.04427 -0.2 C 0.04896 -0.21991 0.04982 -0.22223 0.0533 -0.24885 C 0.05486 -0.25949 0.05555 -0.27037 0.0566 -0.28102 C 0.05694 -0.28449 0.05764 -0.28797 0.05798 -0.29144 C 0.05851 -0.29607 0.05868 -0.3007 0.0592 -0.30533 C 0.05972 -0.30973 0.06059 -0.31412 0.06128 -0.31852 C 0.0618 -0.32223 0.06215 -0.32593 0.0625 -0.32986 C 0.06302 -0.33797 0.06319 -0.34607 0.06389 -0.35417 C 0.06406 -0.35695 0.0651 -0.35949 0.0651 -0.36204 C 0.06562 -0.39236 0.06701 -0.38565 0.06389 -0.39861 C 0.06354 -0.4007 0.06354 -0.40278 0.06319 -0.40463 C 0.06302 -0.40579 0.0618 -0.40625 0.0618 -0.40741 C 0.06128 -0.49236 0.05816 -0.46922 0.06389 -0.50672 C 0.06337 -0.51829 0.06302 -0.52986 0.0625 -0.54144 C 0.06215 -0.54861 0.06232 -0.54769 0.06059 -0.54422 C 0.06041 -0.53982 0.06024 -0.53542 0.05989 -0.53102 C 0.05972 -0.52848 0.05955 -0.52593 0.0592 -0.52315 C 0.05816 -0.51135 0.05833 -0.5132 0.05729 -0.50486 C 0.0566 -0.49098 0.0566 -0.48866 0.0566 -0.49792 " pathEditMode="relative" ptsTypes="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699 L 0.00903 -0.0699 C 0.02812 -0.10694 0.04705 -0.14398 0.06649 -0.18055 C 0.06875 -0.18495 0.0717 -0.18865 0.0743 -0.19282 C 0.07621 -0.19583 0.07725 -0.2 0.07951 -0.20231 C 0.09218 -0.21597 0.10555 -0.22824 0.11875 -0.24074 C 0.12118 -0.24305 0.12361 -0.2456 0.12656 -0.24675 C 0.13663 -0.25069 0.15382 -0.25833 0.16649 -0.26157 C 0.16788 -0.26203 0.16944 -0.26226 0.171 -0.2625 C 0.175 -0.26342 0.17882 -0.26412 0.18281 -0.26504 L 0.23646 -0.28078 C 0.26701 -0.28981 0.25416 -0.28726 0.275 -0.29027 C 0.2868 -0.28981 0.29843 -0.28958 0.31024 -0.28773 C 0.31614 -0.2868 0.32205 -0.28541 0.32795 -0.28425 C 0.32986 -0.28402 0.33177 -0.28379 0.33368 -0.28333 C 0.34861 -0.28101 0.33958 -0.28217 0.3533 -0.28078 C 0.35764 -0.27963 0.36215 -0.27569 0.36649 -0.27731 C 0.37187 -0.27939 0.37257 -0.27916 0.3684 -0.27916 L 0.3684 -0.27916 " pathEditMode="relative" ptsTypes="AAAAAAAAAAAAAA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7268 L 0.02066 -0.07268 C 0.02292 -0.07708 0.02413 -0.08009 0.02708 -0.08333 C 0.02812 -0.08426 0.02934 -0.08495 0.03038 -0.08588 C 0.03108 -0.08727 0.03142 -0.08889 0.03229 -0.09028 C 0.03819 -0.09884 0.04583 -0.10555 0.05069 -0.11551 C 0.05503 -0.12454 0.05868 -0.13403 0.06371 -0.14259 C 0.06719 -0.14838 0.07135 -0.15347 0.07431 -0.15995 C 0.07483 -0.16134 0.07552 -0.16296 0.07621 -0.16435 C 0.07743 -0.16667 0.07899 -0.16875 0.08003 -0.1713 C 0.08073 -0.17268 0.0809 -0.17407 0.08142 -0.17569 C 0.08177 -0.17685 0.08229 -0.17801 0.08281 -0.17917 C 0.08472 -0.19537 0.0809 -0.16505 0.08594 -0.19907 C 0.08663 -0.20278 0.08681 -0.20671 0.08733 -0.21042 C 0.08767 -0.21343 0.08819 -0.2162 0.08854 -0.21921 C 0.08906 -0.22176 0.08958 -0.2243 0.08993 -0.22708 C 0.09045 -0.23102 0.0908 -0.23518 0.09132 -0.23912 C 0.09097 -0.24884 0.09097 -0.25833 0.09062 -0.26805 C 0.09045 -0.27083 0.09045 -0.27384 0.08993 -0.27662 C 0.08976 -0.27801 0.08906 -0.27893 0.08854 -0.28009 C 0.08837 -0.28102 0.08698 -0.28565 0.08663 -0.28704 C 0.08611 -0.29005 0.08576 -0.29305 0.08542 -0.29583 C 0.08524 -0.29676 0.0849 -0.29768 0.08472 -0.29838 C 0.08299 -0.30694 0.08455 -0.30324 0.08212 -0.3081 C 0.08073 -0.32222 0.08246 -0.30903 0.08003 -0.31944 C 0.07986 -0.32083 0.07986 -0.32245 0.07951 -0.32384 C 0.07691 -0.33241 0.07917 -0.31805 0.07691 -0.33079 C 0.07639 -0.33287 0.07465 -0.34815 0.07292 -0.35162 L 0.07153 -0.35417 C 0.07292 -0.42593 0.07083 -0.36829 0.07361 -0.40301 C 0.07517 -0.42407 0.07292 -0.40694 0.07552 -0.42384 C 0.07413 -0.47662 0.07431 -0.49028 0.07431 -0.46481 L 0.07431 -0.46481 " pathEditMode="relative" ptsTypes="AAAAAAAAAAAAAAAAA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6412 L -0.01354 -0.06412 C -0.01892 -0.08148 -0.02274 -0.0993 -0.02934 -0.11574 C -0.04757 -0.16134 -0.0802 -0.21829 -0.10573 -0.25417 C -0.1309 -0.28958 -0.14253 -0.31458 -0.17708 -0.33264 C -0.1875 -0.33819 -0.1993 -0.33727 -0.21041 -0.33958 C -0.22031 -0.33704 -0.23055 -0.33472 -0.24045 -0.33194 C -0.26458 -0.32454 -0.24392 -0.32731 -0.26666 -0.32569 C -0.27014 -0.32662 -0.27361 -0.32708 -0.27708 -0.32824 C -0.27777 -0.3287 -0.27829 -0.32963 -0.27899 -0.33009 C -0.28871 -0.33565 -0.28489 -0.33148 -0.29531 -0.33958 C -0.29826 -0.34213 -0.30104 -0.34491 -0.30382 -0.34745 C -0.31128 -0.36713 -0.30798 -0.36018 -0.31493 -0.37454 C -0.31545 -0.37546 -0.31562 -0.37662 -0.31632 -0.37708 C -0.31718 -0.37778 -0.31857 -0.37778 -0.31892 -0.37893 C -0.31961 -0.38171 -0.31892 -0.38472 -0.31892 -0.3875 L -0.31892 -0.3875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6" y="1124744"/>
            <a:ext cx="7443666" cy="4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71069" y="1340768"/>
            <a:ext cx="8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477" y="1566965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5593" y="1908102"/>
            <a:ext cx="1277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unos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6179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534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657" y="-152529"/>
            <a:ext cx="6345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L.I. Grouping our Spanish  nouns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38" y="2272885"/>
            <a:ext cx="1024923" cy="9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6"/>
          <a:stretch/>
        </p:blipFill>
        <p:spPr bwMode="auto">
          <a:xfrm>
            <a:off x="4182358" y="4014899"/>
            <a:ext cx="820383" cy="9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52" y="3446677"/>
            <a:ext cx="992526" cy="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b="12018"/>
          <a:stretch/>
        </p:blipFill>
        <p:spPr>
          <a:xfrm>
            <a:off x="2344003" y="2048654"/>
            <a:ext cx="969943" cy="9205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55" y="3626460"/>
            <a:ext cx="717522" cy="7809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0058" y="3255547"/>
            <a:ext cx="903258" cy="6888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49922" y="5135874"/>
            <a:ext cx="643394" cy="800796"/>
            <a:chOff x="7202039" y="5332901"/>
            <a:chExt cx="887723" cy="11900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39" y="5742008"/>
              <a:ext cx="717522" cy="780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240" y="5332901"/>
              <a:ext cx="717522" cy="780931"/>
            </a:xfrm>
            <a:prstGeom prst="rect">
              <a:avLst/>
            </a:prstGeom>
          </p:spPr>
        </p:pic>
      </p:grp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B4295A-CE50-426C-B693-D27BA2BAE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528" y="5877272"/>
            <a:ext cx="582460" cy="582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F0DC1-188F-4600-B35C-44B25076E764}"/>
              </a:ext>
            </a:extLst>
          </p:cNvPr>
          <p:cNvSpPr txBox="1"/>
          <p:nvPr/>
        </p:nvSpPr>
        <p:spPr>
          <a:xfrm>
            <a:off x="1054759" y="6165301"/>
            <a:ext cx="723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Tip: Masculine words end with –o, feminine ones with –a, plurals with an -s</a:t>
            </a:r>
          </a:p>
        </p:txBody>
      </p:sp>
    </p:spTree>
    <p:extLst>
      <p:ext uri="{BB962C8B-B14F-4D97-AF65-F5344CB8AC3E}">
        <p14:creationId xmlns:p14="http://schemas.microsoft.com/office/powerpoint/2010/main" val="34005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535" y="2967335"/>
            <a:ext cx="303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7600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36882"/>
              </p:ext>
            </p:extLst>
          </p:nvPr>
        </p:nvGraphicFramePr>
        <p:xfrm>
          <a:off x="313808" y="5445223"/>
          <a:ext cx="8434657" cy="1258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951">
                  <a:extLst>
                    <a:ext uri="{9D8B030D-6E8A-4147-A177-3AD203B41FA5}">
                      <a16:colId xmlns:a16="http://schemas.microsoft.com/office/drawing/2014/main" val="4200078154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3350092365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640151339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1201411639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4094443924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3443881081"/>
                    </a:ext>
                  </a:extLst>
                </a:gridCol>
                <a:gridCol w="1204951">
                  <a:extLst>
                    <a:ext uri="{9D8B030D-6E8A-4147-A177-3AD203B41FA5}">
                      <a16:colId xmlns:a16="http://schemas.microsoft.com/office/drawing/2014/main" val="35625368"/>
                    </a:ext>
                  </a:extLst>
                </a:gridCol>
              </a:tblGrid>
              <a:tr h="12584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087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6" y="1124744"/>
            <a:ext cx="7443666" cy="4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71069" y="1340768"/>
            <a:ext cx="8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477" y="1566965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5593" y="1908102"/>
            <a:ext cx="1277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unos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6179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masculino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534" y="416858"/>
            <a:ext cx="24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femenino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657" y="-152529"/>
            <a:ext cx="6345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L.I. Grouping our Spanish  nouns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89" y="5585875"/>
            <a:ext cx="1024923" cy="9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6"/>
          <a:stretch/>
        </p:blipFill>
        <p:spPr bwMode="auto">
          <a:xfrm>
            <a:off x="2959529" y="5585875"/>
            <a:ext cx="820383" cy="9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89" y="5632583"/>
            <a:ext cx="992526" cy="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b="12018"/>
          <a:stretch/>
        </p:blipFill>
        <p:spPr>
          <a:xfrm>
            <a:off x="1689409" y="5670051"/>
            <a:ext cx="969943" cy="9205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90" y="5705693"/>
            <a:ext cx="717522" cy="7809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259" y="5791159"/>
            <a:ext cx="903258" cy="6888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89858" y="5679229"/>
            <a:ext cx="643394" cy="800796"/>
            <a:chOff x="7202039" y="5332901"/>
            <a:chExt cx="887723" cy="11900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39" y="5742008"/>
              <a:ext cx="717522" cy="780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240" y="5332901"/>
              <a:ext cx="717522" cy="780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7063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1" y="39004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49" y="375761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12018"/>
          <a:stretch/>
        </p:blipFill>
        <p:spPr>
          <a:xfrm>
            <a:off x="467544" y="260648"/>
            <a:ext cx="2338437" cy="2219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49" y="651351"/>
            <a:ext cx="1786878" cy="194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53" y="4037012"/>
            <a:ext cx="2447925" cy="186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836" y="2623988"/>
            <a:ext cx="20993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Un sombrero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9695" y="2623988"/>
            <a:ext cx="221259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chaqueta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51166" y="2623988"/>
            <a:ext cx="21519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camiseta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9338" y="6025361"/>
            <a:ext cx="212750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Unos</a:t>
            </a:r>
            <a:r>
              <a:rPr lang="en-GB" sz="2800" dirty="0"/>
              <a:t> </a:t>
            </a:r>
            <a:r>
              <a:rPr lang="en-GB" sz="2800" dirty="0" err="1"/>
              <a:t>zapatos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8223" y="6043612"/>
            <a:ext cx="245766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Unos</a:t>
            </a:r>
            <a:r>
              <a:rPr lang="en-GB" sz="2800" dirty="0"/>
              <a:t> </a:t>
            </a:r>
            <a:r>
              <a:rPr lang="en-GB" sz="2800" dirty="0" err="1"/>
              <a:t>calcetines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2157" y="6043612"/>
            <a:ext cx="20027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Un </a:t>
            </a:r>
            <a:r>
              <a:rPr lang="en-GB" sz="2800" dirty="0" err="1"/>
              <a:t>pantal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32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530E2A-9628-4FC2-92CB-62E021A42F3F}"/>
</file>

<file path=customXml/itemProps2.xml><?xml version="1.0" encoding="utf-8"?>
<ds:datastoreItem xmlns:ds="http://schemas.openxmlformats.org/officeDocument/2006/customXml" ds:itemID="{1E175EC8-4BDB-4475-93F4-1CA566BA7B5F}"/>
</file>

<file path=customXml/itemProps3.xml><?xml version="1.0" encoding="utf-8"?>
<ds:datastoreItem xmlns:ds="http://schemas.openxmlformats.org/officeDocument/2006/customXml" ds:itemID="{3B83D69B-2304-4105-88E5-C9816FBBFCF0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1320</TotalTime>
  <Words>430</Words>
  <Application>Microsoft Office PowerPoint</Application>
  <PresentationFormat>On-screen Show (4:3)</PresentationFormat>
  <Paragraphs>96</Paragraphs>
  <Slides>14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</dc:creator>
  <cp:lastModifiedBy>aranzazu perez</cp:lastModifiedBy>
  <cp:revision>92</cp:revision>
  <cp:lastPrinted>2017-01-12T17:44:54Z</cp:lastPrinted>
  <dcterms:created xsi:type="dcterms:W3CDTF">2014-01-05T18:05:33Z</dcterms:created>
  <dcterms:modified xsi:type="dcterms:W3CDTF">2021-01-11T12:17:03Z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  <property fmtid="{D5CDD505-2E9C-101B-9397-08002B2CF9AE}" pid="3" name="Order">
    <vt:r8>8200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