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sldIdLst>
    <p:sldId id="319" r:id="rId5"/>
    <p:sldId id="320" r:id="rId6"/>
    <p:sldId id="321" r:id="rId7"/>
    <p:sldId id="322" r:id="rId8"/>
    <p:sldId id="323" r:id="rId9"/>
    <p:sldId id="324" r:id="rId10"/>
    <p:sldId id="325" r:id="rId11"/>
    <p:sldId id="32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4" autoAdjust="0"/>
    <p:restoredTop sz="94660"/>
  </p:normalViewPr>
  <p:slideViewPr>
    <p:cSldViewPr>
      <p:cViewPr varScale="1">
        <p:scale>
          <a:sx n="109" d="100"/>
          <a:sy n="109" d="100"/>
        </p:scale>
        <p:origin x="1650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D95D5B-C971-4665-90A3-748A4A415483}" type="datetimeFigureOut">
              <a:rPr lang="en-GB" smtClean="0"/>
              <a:t>03/07/2020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937F1A-40DC-438C-B738-FA538C761A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75569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B7AF0-B5DF-482E-A75F-020A4366AEC6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09942-CF01-4BB3-964E-D5EA9AF7C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188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B7AF0-B5DF-482E-A75F-020A4366AEC6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09942-CF01-4BB3-964E-D5EA9AF7C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365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B7AF0-B5DF-482E-A75F-020A4366AEC6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09942-CF01-4BB3-964E-D5EA9AF7C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6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B7AF0-B5DF-482E-A75F-020A4366AEC6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09942-CF01-4BB3-964E-D5EA9AF7C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675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B7AF0-B5DF-482E-A75F-020A4366AEC6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09942-CF01-4BB3-964E-D5EA9AF7C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558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B7AF0-B5DF-482E-A75F-020A4366AEC6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09942-CF01-4BB3-964E-D5EA9AF7C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187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B7AF0-B5DF-482E-A75F-020A4366AEC6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09942-CF01-4BB3-964E-D5EA9AF7C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884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B7AF0-B5DF-482E-A75F-020A4366AEC6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09942-CF01-4BB3-964E-D5EA9AF7C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902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B7AF0-B5DF-482E-A75F-020A4366AEC6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09942-CF01-4BB3-964E-D5EA9AF7C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955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B7AF0-B5DF-482E-A75F-020A4366AEC6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09942-CF01-4BB3-964E-D5EA9AF7C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387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B7AF0-B5DF-482E-A75F-020A4366AEC6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09942-CF01-4BB3-964E-D5EA9AF7C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107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CB7AF0-B5DF-482E-A75F-020A4366AEC6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809942-CF01-4BB3-964E-D5EA9AF7C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611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wordreference.com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hyperlink" Target="http://www.wordreference.com/" TargetMode="Externa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2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8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ordreference.com/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366CF2D-705D-43B3-ACCE-AD9901F948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060" r="11667"/>
          <a:stretch/>
        </p:blipFill>
        <p:spPr>
          <a:xfrm>
            <a:off x="381000" y="914400"/>
            <a:ext cx="8077200" cy="493314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4D2919C-A4AE-4DCD-A842-4A3B81BF0696}"/>
              </a:ext>
            </a:extLst>
          </p:cNvPr>
          <p:cNvSpPr txBox="1"/>
          <p:nvPr/>
        </p:nvSpPr>
        <p:spPr>
          <a:xfrm>
            <a:off x="6858000" y="1143000"/>
            <a:ext cx="1100433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Alma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53430F-2A12-43BD-9C61-67A788635DBF}"/>
              </a:ext>
            </a:extLst>
          </p:cNvPr>
          <p:cNvSpPr txBox="1"/>
          <p:nvPr/>
        </p:nvSpPr>
        <p:spPr>
          <a:xfrm>
            <a:off x="609600" y="1828800"/>
            <a:ext cx="3661302" cy="369331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b="1" dirty="0"/>
              <a:t>L.I.: To  write a story.</a:t>
            </a:r>
            <a:endParaRPr lang="en-GB" dirty="0"/>
          </a:p>
          <a:p>
            <a:r>
              <a:rPr lang="en-GB" b="1" dirty="0"/>
              <a:t>Context: Spanish animation</a:t>
            </a:r>
          </a:p>
          <a:p>
            <a:endParaRPr lang="en-GB" dirty="0"/>
          </a:p>
          <a:p>
            <a:r>
              <a:rPr lang="en-GB" dirty="0">
                <a:solidFill>
                  <a:srgbClr val="FF0000"/>
                </a:solidFill>
              </a:rPr>
              <a:t>SUCCESS CRITERIA</a:t>
            </a:r>
          </a:p>
          <a:p>
            <a:pPr>
              <a:spcAft>
                <a:spcPts val="0"/>
              </a:spcAft>
            </a:pPr>
            <a:r>
              <a:rPr lang="en-GB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-I can answer questions about the animation.</a:t>
            </a:r>
            <a:endParaRPr lang="en-GB" sz="3200" dirty="0"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pPr>
              <a:spcAft>
                <a:spcPts val="0"/>
              </a:spcAft>
            </a:pPr>
            <a:r>
              <a:rPr lang="en-GB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-I can use verbs in the third person to write a story.</a:t>
            </a:r>
            <a:endParaRPr lang="en-GB" sz="3200" dirty="0"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pPr>
              <a:spcAft>
                <a:spcPts val="0"/>
              </a:spcAft>
            </a:pPr>
            <a:r>
              <a:rPr lang="en-GB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-I can use Spanish gender and number agreements.</a:t>
            </a:r>
          </a:p>
          <a:p>
            <a:pPr>
              <a:spcAft>
                <a:spcPts val="0"/>
              </a:spcAft>
            </a:pPr>
            <a:r>
              <a:rPr lang="en-GB" b="1" dirty="0">
                <a:solidFill>
                  <a:srgbClr val="FF0000"/>
                </a:solidFill>
                <a:latin typeface="Arial" panose="020B0604020202020204" pitchFamily="34" charset="0"/>
                <a:ea typeface="MS Mincho" panose="02020609040205080304" pitchFamily="49" charset="-128"/>
              </a:rPr>
              <a:t>-I can use my book or dictionary to extend my work.</a:t>
            </a:r>
            <a:endParaRPr lang="en-GB" dirty="0"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27972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DD05980-0A88-4D07-B063-E020E5BAAA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382" y="304800"/>
            <a:ext cx="7916162" cy="594835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4EA9476-5B0F-4D58-9751-481EA195D0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43290">
            <a:off x="7697326" y="1729912"/>
            <a:ext cx="1164437" cy="78035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A5F91D2-1D47-4730-85BB-64296F96231D}"/>
              </a:ext>
            </a:extLst>
          </p:cNvPr>
          <p:cNvSpPr txBox="1"/>
          <p:nvPr/>
        </p:nvSpPr>
        <p:spPr>
          <a:xfrm>
            <a:off x="430491" y="6347427"/>
            <a:ext cx="24384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B =  un </a:t>
            </a:r>
            <a:r>
              <a:rPr lang="en-GB" dirty="0" err="1"/>
              <a:t>abrigo</a:t>
            </a:r>
            <a:r>
              <a:rPr lang="en-GB" dirty="0"/>
              <a:t> </a:t>
            </a:r>
            <a:r>
              <a:rPr lang="en-GB" dirty="0" err="1"/>
              <a:t>verde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556DCF4-BA4C-429E-A01A-BAF0ED4C45BD}"/>
              </a:ext>
            </a:extLst>
          </p:cNvPr>
          <p:cNvSpPr txBox="1"/>
          <p:nvPr/>
        </p:nvSpPr>
        <p:spPr>
          <a:xfrm>
            <a:off x="4114800" y="6400800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4"/>
              </a:rPr>
              <a:t>www.wordreference.com</a:t>
            </a:r>
            <a:r>
              <a:rPr lang="en-GB" dirty="0"/>
              <a:t>  (online dictionary)</a:t>
            </a:r>
          </a:p>
        </p:txBody>
      </p:sp>
    </p:spTree>
    <p:extLst>
      <p:ext uri="{BB962C8B-B14F-4D97-AF65-F5344CB8AC3E}">
        <p14:creationId xmlns:p14="http://schemas.microsoft.com/office/powerpoint/2010/main" val="37117900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EE2EA30-BF3A-4E58-A1F6-F2FAC27B7C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985" y="762000"/>
            <a:ext cx="8074030" cy="598565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F26F1C4-46EB-4084-9CB7-727E8FDB22E1}"/>
              </a:ext>
            </a:extLst>
          </p:cNvPr>
          <p:cNvSpPr txBox="1"/>
          <p:nvPr/>
        </p:nvSpPr>
        <p:spPr>
          <a:xfrm>
            <a:off x="685800" y="228600"/>
            <a:ext cx="30480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Las </a:t>
            </a:r>
            <a:r>
              <a:rPr lang="en-GB" dirty="0" err="1"/>
              <a:t>respuestas</a:t>
            </a:r>
            <a:r>
              <a:rPr lang="en-GB" dirty="0"/>
              <a:t> = answers</a:t>
            </a:r>
          </a:p>
        </p:txBody>
      </p:sp>
    </p:spTree>
    <p:extLst>
      <p:ext uri="{BB962C8B-B14F-4D97-AF65-F5344CB8AC3E}">
        <p14:creationId xmlns:p14="http://schemas.microsoft.com/office/powerpoint/2010/main" val="20851252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BC1E765-1D00-4752-A64C-C7D31D35521D}"/>
              </a:ext>
            </a:extLst>
          </p:cNvPr>
          <p:cNvSpPr/>
          <p:nvPr/>
        </p:nvSpPr>
        <p:spPr>
          <a:xfrm>
            <a:off x="152400" y="762000"/>
            <a:ext cx="7086600" cy="7848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Se llama Alma. Alma camina en la ciudad. Es invierno. Hace frío y nieva.</a:t>
            </a:r>
            <a:r>
              <a:rPr lang="en-GB" dirty="0"/>
              <a:t> </a:t>
            </a:r>
          </a:p>
          <a:p>
            <a:endParaRPr lang="en-GB" dirty="0"/>
          </a:p>
          <a:p>
            <a:r>
              <a:rPr lang="en-GB" dirty="0"/>
              <a:t>Alma escribe </a:t>
            </a:r>
            <a:r>
              <a:rPr lang="en-GB" dirty="0" err="1"/>
              <a:t>su</a:t>
            </a:r>
            <a:r>
              <a:rPr lang="en-GB" dirty="0"/>
              <a:t> </a:t>
            </a:r>
            <a:r>
              <a:rPr lang="en-GB" dirty="0" err="1"/>
              <a:t>nombre</a:t>
            </a:r>
            <a:r>
              <a:rPr lang="en-GB" dirty="0"/>
              <a:t> en la pared.</a:t>
            </a:r>
          </a:p>
          <a:p>
            <a:endParaRPr lang="en-GB" dirty="0"/>
          </a:p>
          <a:p>
            <a:r>
              <a:rPr lang="en-GB" dirty="0"/>
              <a:t>Alma </a:t>
            </a:r>
            <a:r>
              <a:rPr lang="en-GB" dirty="0" err="1"/>
              <a:t>mira</a:t>
            </a:r>
            <a:r>
              <a:rPr lang="en-GB" dirty="0"/>
              <a:t> la tienda de </a:t>
            </a:r>
            <a:r>
              <a:rPr lang="en-GB" dirty="0" err="1"/>
              <a:t>juguetes</a:t>
            </a:r>
            <a:r>
              <a:rPr lang="en-GB" dirty="0"/>
              <a:t>. En la tienda hay una </a:t>
            </a:r>
            <a:r>
              <a:rPr lang="en-GB" dirty="0" err="1"/>
              <a:t>muñeca</a:t>
            </a:r>
            <a:r>
              <a:rPr lang="en-GB" dirty="0"/>
              <a:t>. Es </a:t>
            </a:r>
            <a:r>
              <a:rPr lang="en-GB" dirty="0" err="1"/>
              <a:t>como</a:t>
            </a:r>
            <a:r>
              <a:rPr lang="en-GB" dirty="0"/>
              <a:t> Alma. Tiene un </a:t>
            </a:r>
            <a:r>
              <a:rPr lang="en-GB" dirty="0" err="1"/>
              <a:t>gorro</a:t>
            </a:r>
            <a:r>
              <a:rPr lang="en-GB" dirty="0"/>
              <a:t> </a:t>
            </a:r>
            <a:r>
              <a:rPr lang="en-GB" dirty="0" err="1"/>
              <a:t>azul</a:t>
            </a:r>
            <a:r>
              <a:rPr lang="en-GB" dirty="0"/>
              <a:t> </a:t>
            </a:r>
            <a:r>
              <a:rPr lang="en-GB" dirty="0" err="1"/>
              <a:t>también</a:t>
            </a:r>
            <a:r>
              <a:rPr lang="en-GB" dirty="0"/>
              <a:t>. </a:t>
            </a:r>
          </a:p>
          <a:p>
            <a:endParaRPr lang="en-GB" dirty="0"/>
          </a:p>
          <a:p>
            <a:r>
              <a:rPr lang="en-GB" dirty="0"/>
              <a:t>A Alma le </a:t>
            </a:r>
            <a:r>
              <a:rPr lang="en-GB" dirty="0" err="1"/>
              <a:t>gustaría</a:t>
            </a:r>
            <a:r>
              <a:rPr lang="en-GB" dirty="0"/>
              <a:t> la </a:t>
            </a:r>
            <a:r>
              <a:rPr lang="en-GB" dirty="0" err="1"/>
              <a:t>muñeca</a:t>
            </a:r>
            <a:r>
              <a:rPr lang="en-GB" dirty="0"/>
              <a:t> pero no </a:t>
            </a:r>
            <a:r>
              <a:rPr lang="en-GB" dirty="0" err="1"/>
              <a:t>puede</a:t>
            </a:r>
            <a:r>
              <a:rPr lang="en-GB" dirty="0"/>
              <a:t> </a:t>
            </a:r>
            <a:r>
              <a:rPr lang="en-GB" dirty="0" err="1"/>
              <a:t>entrar</a:t>
            </a:r>
            <a:r>
              <a:rPr lang="en-GB" dirty="0"/>
              <a:t> a la tienda. </a:t>
            </a:r>
            <a:r>
              <a:rPr lang="en-GB" dirty="0" err="1"/>
              <a:t>Siente</a:t>
            </a:r>
            <a:r>
              <a:rPr lang="en-GB" dirty="0"/>
              <a:t> </a:t>
            </a:r>
            <a:r>
              <a:rPr lang="en-GB" dirty="0" err="1"/>
              <a:t>enfado</a:t>
            </a:r>
            <a:r>
              <a:rPr lang="en-GB" dirty="0"/>
              <a:t> y tristeza.</a:t>
            </a:r>
          </a:p>
          <a:p>
            <a:endParaRPr lang="en-GB" dirty="0"/>
          </a:p>
          <a:p>
            <a:r>
              <a:rPr lang="en-GB" dirty="0"/>
              <a:t>Alma </a:t>
            </a:r>
            <a:r>
              <a:rPr lang="en-GB" dirty="0" err="1"/>
              <a:t>quiere</a:t>
            </a:r>
            <a:r>
              <a:rPr lang="en-GB" dirty="0"/>
              <a:t> la </a:t>
            </a:r>
            <a:r>
              <a:rPr lang="en-GB" dirty="0" err="1"/>
              <a:t>muñeca</a:t>
            </a:r>
            <a:r>
              <a:rPr lang="en-GB" dirty="0"/>
              <a:t> que </a:t>
            </a:r>
            <a:r>
              <a:rPr lang="en-GB" dirty="0" err="1"/>
              <a:t>está</a:t>
            </a:r>
            <a:r>
              <a:rPr lang="en-GB" dirty="0"/>
              <a:t> en la mesa.</a:t>
            </a:r>
          </a:p>
          <a:p>
            <a:endParaRPr lang="en-GB" dirty="0"/>
          </a:p>
          <a:p>
            <a:r>
              <a:rPr lang="en-GB" dirty="0"/>
              <a:t>Pero la </a:t>
            </a:r>
            <a:r>
              <a:rPr lang="en-GB" dirty="0" err="1"/>
              <a:t>muñeca</a:t>
            </a:r>
            <a:r>
              <a:rPr lang="en-GB" dirty="0"/>
              <a:t> </a:t>
            </a:r>
            <a:r>
              <a:rPr lang="en-GB" dirty="0" err="1"/>
              <a:t>desaparece</a:t>
            </a:r>
            <a:r>
              <a:rPr lang="en-GB" dirty="0"/>
              <a:t>. Alma </a:t>
            </a:r>
            <a:r>
              <a:rPr lang="en-GB" dirty="0" err="1"/>
              <a:t>siente</a:t>
            </a:r>
            <a:r>
              <a:rPr lang="en-GB" dirty="0"/>
              <a:t> </a:t>
            </a:r>
            <a:r>
              <a:rPr lang="en-GB" dirty="0" err="1"/>
              <a:t>sorpresa</a:t>
            </a:r>
            <a:r>
              <a:rPr lang="en-GB" dirty="0"/>
              <a:t>. </a:t>
            </a:r>
          </a:p>
          <a:p>
            <a:endParaRPr lang="en-GB" dirty="0"/>
          </a:p>
          <a:p>
            <a:r>
              <a:rPr lang="en-GB" dirty="0"/>
              <a:t>Alma </a:t>
            </a:r>
            <a:r>
              <a:rPr lang="en-GB" dirty="0" err="1"/>
              <a:t>encuentra</a:t>
            </a:r>
            <a:r>
              <a:rPr lang="en-GB" dirty="0"/>
              <a:t> la </a:t>
            </a:r>
            <a:r>
              <a:rPr lang="en-GB" dirty="0" err="1"/>
              <a:t>muñeca</a:t>
            </a:r>
            <a:r>
              <a:rPr lang="en-GB" dirty="0"/>
              <a:t>. Muy bien. </a:t>
            </a:r>
          </a:p>
          <a:p>
            <a:endParaRPr lang="en-GB" dirty="0"/>
          </a:p>
          <a:p>
            <a:r>
              <a:rPr lang="en-GB" dirty="0"/>
              <a:t>¡</a:t>
            </a:r>
            <a:r>
              <a:rPr lang="en-GB" dirty="0" err="1"/>
              <a:t>Qué</a:t>
            </a:r>
            <a:r>
              <a:rPr lang="en-GB" dirty="0"/>
              <a:t> </a:t>
            </a:r>
            <a:r>
              <a:rPr lang="en-GB" dirty="0" err="1"/>
              <a:t>sorpresa</a:t>
            </a:r>
            <a:r>
              <a:rPr lang="en-GB" dirty="0"/>
              <a:t>! Alma se </a:t>
            </a:r>
            <a:r>
              <a:rPr lang="en-GB" dirty="0" err="1"/>
              <a:t>transforma</a:t>
            </a:r>
            <a:r>
              <a:rPr lang="en-GB" dirty="0"/>
              <a:t> en la </a:t>
            </a:r>
            <a:r>
              <a:rPr lang="en-GB" dirty="0" err="1"/>
              <a:t>muñeca</a:t>
            </a:r>
            <a:r>
              <a:rPr lang="en-GB" dirty="0"/>
              <a:t>. </a:t>
            </a:r>
            <a:r>
              <a:rPr lang="en-GB" dirty="0" err="1"/>
              <a:t>Está</a:t>
            </a:r>
            <a:r>
              <a:rPr lang="en-GB" dirty="0"/>
              <a:t> </a:t>
            </a:r>
            <a:r>
              <a:rPr lang="en-GB" dirty="0" err="1"/>
              <a:t>atrapada</a:t>
            </a:r>
            <a:r>
              <a:rPr lang="en-GB" dirty="0"/>
              <a:t>.</a:t>
            </a:r>
          </a:p>
          <a:p>
            <a:endParaRPr lang="en-GB" dirty="0"/>
          </a:p>
          <a:p>
            <a:r>
              <a:rPr lang="en-GB" dirty="0"/>
              <a:t>En la tienda hay una </a:t>
            </a:r>
            <a:r>
              <a:rPr lang="en-GB" dirty="0" err="1"/>
              <a:t>muñeca</a:t>
            </a:r>
            <a:r>
              <a:rPr lang="en-GB" dirty="0"/>
              <a:t> </a:t>
            </a:r>
            <a:r>
              <a:rPr lang="en-GB" dirty="0" err="1"/>
              <a:t>diferente</a:t>
            </a:r>
            <a:r>
              <a:rPr lang="en-GB" dirty="0"/>
              <a:t> en la mesa. La </a:t>
            </a:r>
            <a:r>
              <a:rPr lang="en-GB" dirty="0" err="1"/>
              <a:t>muñeca</a:t>
            </a:r>
            <a:r>
              <a:rPr lang="en-GB" dirty="0"/>
              <a:t> </a:t>
            </a:r>
            <a:r>
              <a:rPr lang="en-GB" dirty="0" err="1"/>
              <a:t>espera</a:t>
            </a:r>
            <a:r>
              <a:rPr lang="en-GB" dirty="0"/>
              <a:t> a una </a:t>
            </a:r>
            <a:r>
              <a:rPr lang="en-GB" dirty="0" err="1"/>
              <a:t>niña</a:t>
            </a:r>
            <a:r>
              <a:rPr lang="en-GB" dirty="0"/>
              <a:t> </a:t>
            </a:r>
            <a:r>
              <a:rPr lang="en-GB" dirty="0" err="1"/>
              <a:t>nueva</a:t>
            </a:r>
            <a:r>
              <a:rPr lang="en-GB" dirty="0"/>
              <a:t>.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s-ES" dirty="0"/>
          </a:p>
          <a:p>
            <a:endParaRPr lang="es-ES" dirty="0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F378B897-CA86-4DFA-9E8E-8905504A61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49" t="3333" r="6296" b="3333"/>
          <a:stretch/>
        </p:blipFill>
        <p:spPr bwMode="auto">
          <a:xfrm>
            <a:off x="5943600" y="3276600"/>
            <a:ext cx="2159454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6DC9433-58C5-40CF-87E8-BCA073173D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9106" y="-18393"/>
            <a:ext cx="1426588" cy="90838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6DFEF20-23E1-40D8-9F07-7A9C3C80DD7A}"/>
              </a:ext>
            </a:extLst>
          </p:cNvPr>
          <p:cNvSpPr txBox="1"/>
          <p:nvPr/>
        </p:nvSpPr>
        <p:spPr>
          <a:xfrm>
            <a:off x="7391400" y="762001"/>
            <a:ext cx="1295400" cy="203132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Lee y </a:t>
            </a:r>
            <a:r>
              <a:rPr lang="en-GB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encuentra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los </a:t>
            </a:r>
            <a:r>
              <a:rPr lang="en-GB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verbos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//</a:t>
            </a:r>
          </a:p>
          <a:p>
            <a:pPr algn="ctr"/>
            <a:r>
              <a:rPr lang="en-GB" dirty="0"/>
              <a:t>Read and find the verbs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07BC15C-10C9-4113-A908-5BD5974EC41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6934" b="19138"/>
          <a:stretch/>
        </p:blipFill>
        <p:spPr>
          <a:xfrm>
            <a:off x="7543800" y="143771"/>
            <a:ext cx="913619" cy="5840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359CFCD-3D9E-487F-A47A-DC9821C7D52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48248" y="109634"/>
            <a:ext cx="1164437" cy="780356"/>
          </a:xfrm>
          <a:prstGeom prst="rect">
            <a:avLst/>
          </a:prstGeom>
        </p:spPr>
      </p:pic>
      <p:pic>
        <p:nvPicPr>
          <p:cNvPr id="8" name="FIND THE VERB">
            <a:hlinkClick r:id="" action="ppaction://media"/>
            <a:extLst>
              <a:ext uri="{FF2B5EF4-FFF2-40B4-BE49-F238E27FC236}">
                <a16:creationId xmlns:a16="http://schemas.microsoft.com/office/drawing/2014/main" id="{69567D62-9AAD-41CB-8613-026AFAD61DF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52400" y="6370637"/>
            <a:ext cx="487363" cy="48736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EF31C3D-D531-4B81-88CA-8CC34F833E78}"/>
              </a:ext>
            </a:extLst>
          </p:cNvPr>
          <p:cNvSpPr txBox="1"/>
          <p:nvPr/>
        </p:nvSpPr>
        <p:spPr>
          <a:xfrm>
            <a:off x="7848600" y="5211128"/>
            <a:ext cx="1219200" cy="147732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Click on the next slide to check your answers</a:t>
            </a:r>
          </a:p>
        </p:txBody>
      </p:sp>
    </p:spTree>
    <p:extLst>
      <p:ext uri="{BB962C8B-B14F-4D97-AF65-F5344CB8AC3E}">
        <p14:creationId xmlns:p14="http://schemas.microsoft.com/office/powerpoint/2010/main" val="1834035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14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BC1E765-1D00-4752-A64C-C7D31D35521D}"/>
              </a:ext>
            </a:extLst>
          </p:cNvPr>
          <p:cNvSpPr/>
          <p:nvPr/>
        </p:nvSpPr>
        <p:spPr>
          <a:xfrm>
            <a:off x="152400" y="762000"/>
            <a:ext cx="7086600" cy="7848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Se llama Alma. Alma camina en la ciudad. Es invierno. Hace frío y nieva.</a:t>
            </a:r>
            <a:r>
              <a:rPr lang="en-GB" dirty="0"/>
              <a:t> </a:t>
            </a:r>
          </a:p>
          <a:p>
            <a:endParaRPr lang="en-GB" dirty="0"/>
          </a:p>
          <a:p>
            <a:r>
              <a:rPr lang="en-GB" dirty="0"/>
              <a:t>Alma escribe </a:t>
            </a:r>
            <a:r>
              <a:rPr lang="en-GB" dirty="0" err="1"/>
              <a:t>su</a:t>
            </a:r>
            <a:r>
              <a:rPr lang="en-GB" dirty="0"/>
              <a:t> </a:t>
            </a:r>
            <a:r>
              <a:rPr lang="en-GB" dirty="0" err="1"/>
              <a:t>nombre</a:t>
            </a:r>
            <a:r>
              <a:rPr lang="en-GB" dirty="0"/>
              <a:t> en la pared.</a:t>
            </a:r>
          </a:p>
          <a:p>
            <a:endParaRPr lang="en-GB" dirty="0"/>
          </a:p>
          <a:p>
            <a:r>
              <a:rPr lang="en-GB" dirty="0"/>
              <a:t>Alma </a:t>
            </a:r>
            <a:r>
              <a:rPr lang="en-GB" dirty="0" err="1"/>
              <a:t>mira</a:t>
            </a:r>
            <a:r>
              <a:rPr lang="en-GB" dirty="0"/>
              <a:t> la tienda de </a:t>
            </a:r>
            <a:r>
              <a:rPr lang="en-GB" dirty="0" err="1"/>
              <a:t>juguetes</a:t>
            </a:r>
            <a:r>
              <a:rPr lang="en-GB" dirty="0"/>
              <a:t>. En la tienda hay una </a:t>
            </a:r>
            <a:r>
              <a:rPr lang="en-GB" dirty="0" err="1"/>
              <a:t>muñeca</a:t>
            </a:r>
            <a:r>
              <a:rPr lang="en-GB" dirty="0"/>
              <a:t>. Es </a:t>
            </a:r>
            <a:r>
              <a:rPr lang="en-GB" dirty="0" err="1"/>
              <a:t>como</a:t>
            </a:r>
            <a:r>
              <a:rPr lang="en-GB" dirty="0"/>
              <a:t> Alma. Tiene un </a:t>
            </a:r>
            <a:r>
              <a:rPr lang="en-GB" dirty="0" err="1"/>
              <a:t>gorro</a:t>
            </a:r>
            <a:r>
              <a:rPr lang="en-GB" dirty="0"/>
              <a:t> </a:t>
            </a:r>
            <a:r>
              <a:rPr lang="en-GB" dirty="0" err="1"/>
              <a:t>azul</a:t>
            </a:r>
            <a:r>
              <a:rPr lang="en-GB" dirty="0"/>
              <a:t> </a:t>
            </a:r>
            <a:r>
              <a:rPr lang="en-GB" dirty="0" err="1"/>
              <a:t>también</a:t>
            </a:r>
            <a:r>
              <a:rPr lang="en-GB" dirty="0"/>
              <a:t>. </a:t>
            </a:r>
          </a:p>
          <a:p>
            <a:endParaRPr lang="en-GB" dirty="0"/>
          </a:p>
          <a:p>
            <a:r>
              <a:rPr lang="en-GB" dirty="0"/>
              <a:t>A Alma le </a:t>
            </a:r>
            <a:r>
              <a:rPr lang="en-GB" dirty="0" err="1"/>
              <a:t>gustaría</a:t>
            </a:r>
            <a:r>
              <a:rPr lang="en-GB" dirty="0"/>
              <a:t> la </a:t>
            </a:r>
            <a:r>
              <a:rPr lang="en-GB" dirty="0" err="1"/>
              <a:t>muñeca</a:t>
            </a:r>
            <a:r>
              <a:rPr lang="en-GB" dirty="0"/>
              <a:t> pero no </a:t>
            </a:r>
            <a:r>
              <a:rPr lang="en-GB" dirty="0" err="1"/>
              <a:t>puede</a:t>
            </a:r>
            <a:r>
              <a:rPr lang="en-GB" dirty="0"/>
              <a:t> </a:t>
            </a:r>
            <a:r>
              <a:rPr lang="en-GB" dirty="0" err="1"/>
              <a:t>entrar</a:t>
            </a:r>
            <a:r>
              <a:rPr lang="en-GB" dirty="0"/>
              <a:t> a la tienda. </a:t>
            </a:r>
            <a:r>
              <a:rPr lang="en-GB" dirty="0" err="1"/>
              <a:t>Siente</a:t>
            </a:r>
            <a:r>
              <a:rPr lang="en-GB" dirty="0"/>
              <a:t> </a:t>
            </a:r>
            <a:r>
              <a:rPr lang="en-GB" dirty="0" err="1"/>
              <a:t>enfado</a:t>
            </a:r>
            <a:r>
              <a:rPr lang="en-GB" dirty="0"/>
              <a:t> y tristeza.</a:t>
            </a:r>
          </a:p>
          <a:p>
            <a:endParaRPr lang="en-GB" dirty="0"/>
          </a:p>
          <a:p>
            <a:r>
              <a:rPr lang="en-GB" dirty="0"/>
              <a:t>Alma </a:t>
            </a:r>
            <a:r>
              <a:rPr lang="en-GB" dirty="0" err="1"/>
              <a:t>quiere</a:t>
            </a:r>
            <a:r>
              <a:rPr lang="en-GB" dirty="0"/>
              <a:t> la </a:t>
            </a:r>
            <a:r>
              <a:rPr lang="en-GB" dirty="0" err="1"/>
              <a:t>muñeca</a:t>
            </a:r>
            <a:r>
              <a:rPr lang="en-GB" dirty="0"/>
              <a:t> que </a:t>
            </a:r>
            <a:r>
              <a:rPr lang="en-GB" dirty="0" err="1"/>
              <a:t>está</a:t>
            </a:r>
            <a:r>
              <a:rPr lang="en-GB" dirty="0"/>
              <a:t> en la mesa.</a:t>
            </a:r>
          </a:p>
          <a:p>
            <a:endParaRPr lang="en-GB" dirty="0"/>
          </a:p>
          <a:p>
            <a:r>
              <a:rPr lang="en-GB" dirty="0"/>
              <a:t>Pero la </a:t>
            </a:r>
            <a:r>
              <a:rPr lang="en-GB" dirty="0" err="1"/>
              <a:t>muñeca</a:t>
            </a:r>
            <a:r>
              <a:rPr lang="en-GB" dirty="0"/>
              <a:t> </a:t>
            </a:r>
            <a:r>
              <a:rPr lang="en-GB" dirty="0" err="1"/>
              <a:t>desaparece</a:t>
            </a:r>
            <a:r>
              <a:rPr lang="en-GB" dirty="0"/>
              <a:t>. Alma </a:t>
            </a:r>
            <a:r>
              <a:rPr lang="en-GB" dirty="0" err="1"/>
              <a:t>siente</a:t>
            </a:r>
            <a:r>
              <a:rPr lang="en-GB" dirty="0"/>
              <a:t> </a:t>
            </a:r>
            <a:r>
              <a:rPr lang="en-GB" dirty="0" err="1"/>
              <a:t>sorpresa</a:t>
            </a:r>
            <a:r>
              <a:rPr lang="en-GB" dirty="0"/>
              <a:t>. </a:t>
            </a:r>
          </a:p>
          <a:p>
            <a:endParaRPr lang="en-GB" dirty="0"/>
          </a:p>
          <a:p>
            <a:r>
              <a:rPr lang="en-GB" dirty="0"/>
              <a:t>Alma </a:t>
            </a:r>
            <a:r>
              <a:rPr lang="en-GB" dirty="0" err="1"/>
              <a:t>encuentra</a:t>
            </a:r>
            <a:r>
              <a:rPr lang="en-GB" dirty="0"/>
              <a:t> la </a:t>
            </a:r>
            <a:r>
              <a:rPr lang="en-GB" dirty="0" err="1"/>
              <a:t>muñeca</a:t>
            </a:r>
            <a:r>
              <a:rPr lang="en-GB" dirty="0"/>
              <a:t>. Muy bien. </a:t>
            </a:r>
          </a:p>
          <a:p>
            <a:endParaRPr lang="en-GB" dirty="0"/>
          </a:p>
          <a:p>
            <a:r>
              <a:rPr lang="en-GB" dirty="0"/>
              <a:t>¡</a:t>
            </a:r>
            <a:r>
              <a:rPr lang="en-GB" dirty="0" err="1"/>
              <a:t>Qué</a:t>
            </a:r>
            <a:r>
              <a:rPr lang="en-GB" dirty="0"/>
              <a:t> </a:t>
            </a:r>
            <a:r>
              <a:rPr lang="en-GB" dirty="0" err="1"/>
              <a:t>sorpresa</a:t>
            </a:r>
            <a:r>
              <a:rPr lang="en-GB" dirty="0"/>
              <a:t>! Alma se </a:t>
            </a:r>
            <a:r>
              <a:rPr lang="en-GB" dirty="0" err="1"/>
              <a:t>transforma</a:t>
            </a:r>
            <a:r>
              <a:rPr lang="en-GB" dirty="0"/>
              <a:t> en la </a:t>
            </a:r>
            <a:r>
              <a:rPr lang="en-GB" dirty="0" err="1"/>
              <a:t>muñeca</a:t>
            </a:r>
            <a:r>
              <a:rPr lang="en-GB" dirty="0"/>
              <a:t>. </a:t>
            </a:r>
            <a:r>
              <a:rPr lang="en-GB" dirty="0" err="1"/>
              <a:t>Está</a:t>
            </a:r>
            <a:r>
              <a:rPr lang="en-GB" dirty="0"/>
              <a:t> </a:t>
            </a:r>
            <a:r>
              <a:rPr lang="en-GB" dirty="0" err="1"/>
              <a:t>atrapada</a:t>
            </a:r>
            <a:r>
              <a:rPr lang="en-GB" dirty="0"/>
              <a:t>.</a:t>
            </a:r>
          </a:p>
          <a:p>
            <a:endParaRPr lang="en-GB" dirty="0"/>
          </a:p>
          <a:p>
            <a:r>
              <a:rPr lang="en-GB" dirty="0"/>
              <a:t>En la tienda hay una </a:t>
            </a:r>
            <a:r>
              <a:rPr lang="en-GB" dirty="0" err="1"/>
              <a:t>muñeca</a:t>
            </a:r>
            <a:r>
              <a:rPr lang="en-GB" dirty="0"/>
              <a:t> </a:t>
            </a:r>
            <a:r>
              <a:rPr lang="en-GB" dirty="0" err="1"/>
              <a:t>diferente</a:t>
            </a:r>
            <a:r>
              <a:rPr lang="en-GB" dirty="0"/>
              <a:t> en la mesa. La </a:t>
            </a:r>
            <a:r>
              <a:rPr lang="en-GB" dirty="0" err="1"/>
              <a:t>muñeca</a:t>
            </a:r>
            <a:r>
              <a:rPr lang="en-GB" dirty="0"/>
              <a:t> </a:t>
            </a:r>
            <a:r>
              <a:rPr lang="en-GB" dirty="0" err="1"/>
              <a:t>espera</a:t>
            </a:r>
            <a:r>
              <a:rPr lang="en-GB" dirty="0"/>
              <a:t> a una </a:t>
            </a:r>
            <a:r>
              <a:rPr lang="en-GB" dirty="0" err="1"/>
              <a:t>niña</a:t>
            </a:r>
            <a:r>
              <a:rPr lang="en-GB" dirty="0"/>
              <a:t> </a:t>
            </a:r>
            <a:r>
              <a:rPr lang="en-GB" dirty="0" err="1"/>
              <a:t>nueva</a:t>
            </a:r>
            <a:r>
              <a:rPr lang="en-GB" dirty="0"/>
              <a:t>.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s-ES" dirty="0"/>
          </a:p>
          <a:p>
            <a:endParaRPr lang="es-ES" dirty="0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F378B897-CA86-4DFA-9E8E-8905504A61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49" t="3333" r="6296" b="3333"/>
          <a:stretch/>
        </p:blipFill>
        <p:spPr bwMode="auto">
          <a:xfrm>
            <a:off x="5943600" y="3276600"/>
            <a:ext cx="2159454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6DC9433-58C5-40CF-87E8-BCA073173D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9106" y="-18393"/>
            <a:ext cx="1426588" cy="90838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6DFEF20-23E1-40D8-9F07-7A9C3C80DD7A}"/>
              </a:ext>
            </a:extLst>
          </p:cNvPr>
          <p:cNvSpPr txBox="1"/>
          <p:nvPr/>
        </p:nvSpPr>
        <p:spPr>
          <a:xfrm>
            <a:off x="7391400" y="762001"/>
            <a:ext cx="1295400" cy="203132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Lee y </a:t>
            </a:r>
            <a:r>
              <a:rPr lang="en-GB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encuentra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los </a:t>
            </a:r>
            <a:r>
              <a:rPr lang="en-GB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verbos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//</a:t>
            </a:r>
          </a:p>
          <a:p>
            <a:pPr algn="ctr"/>
            <a:r>
              <a:rPr lang="en-GB" dirty="0"/>
              <a:t>Read and find the verbs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07BC15C-10C9-4113-A908-5BD5974EC41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6934" b="19138"/>
          <a:stretch/>
        </p:blipFill>
        <p:spPr>
          <a:xfrm>
            <a:off x="7543800" y="143771"/>
            <a:ext cx="913619" cy="584053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0CA2F368-3590-45D5-8AA4-1A1452C57E3E}"/>
              </a:ext>
            </a:extLst>
          </p:cNvPr>
          <p:cNvSpPr/>
          <p:nvPr/>
        </p:nvSpPr>
        <p:spPr>
          <a:xfrm>
            <a:off x="685799" y="3537150"/>
            <a:ext cx="762000" cy="2661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616C802-A0BE-421A-86AA-6703D0FE6ED0}"/>
              </a:ext>
            </a:extLst>
          </p:cNvPr>
          <p:cNvSpPr/>
          <p:nvPr/>
        </p:nvSpPr>
        <p:spPr>
          <a:xfrm>
            <a:off x="5077907" y="838200"/>
            <a:ext cx="762000" cy="2661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1EFC2B2-F906-422B-952B-26A7D9B034C2}"/>
              </a:ext>
            </a:extLst>
          </p:cNvPr>
          <p:cNvSpPr/>
          <p:nvPr/>
        </p:nvSpPr>
        <p:spPr>
          <a:xfrm>
            <a:off x="762000" y="1371600"/>
            <a:ext cx="762000" cy="2661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27AB7E2-2A8D-4215-9087-D3C2263E434A}"/>
              </a:ext>
            </a:extLst>
          </p:cNvPr>
          <p:cNvSpPr/>
          <p:nvPr/>
        </p:nvSpPr>
        <p:spPr>
          <a:xfrm>
            <a:off x="204246" y="821121"/>
            <a:ext cx="862553" cy="2661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2411490-B2B0-47B8-9B4C-6042FA3658EA}"/>
              </a:ext>
            </a:extLst>
          </p:cNvPr>
          <p:cNvSpPr/>
          <p:nvPr/>
        </p:nvSpPr>
        <p:spPr>
          <a:xfrm>
            <a:off x="630267" y="1922079"/>
            <a:ext cx="762000" cy="2661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850A4AE-D86A-4B42-AECE-3538DB264EB4}"/>
              </a:ext>
            </a:extLst>
          </p:cNvPr>
          <p:cNvSpPr/>
          <p:nvPr/>
        </p:nvSpPr>
        <p:spPr>
          <a:xfrm>
            <a:off x="685799" y="2188227"/>
            <a:ext cx="762000" cy="2661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249C7D5-956C-4E71-9708-3BDD7105D8E3}"/>
              </a:ext>
            </a:extLst>
          </p:cNvPr>
          <p:cNvSpPr/>
          <p:nvPr/>
        </p:nvSpPr>
        <p:spPr>
          <a:xfrm>
            <a:off x="914400" y="2720523"/>
            <a:ext cx="1066800" cy="2661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4F75BDD-094D-4FB4-A9AC-12B68A809DB7}"/>
              </a:ext>
            </a:extLst>
          </p:cNvPr>
          <p:cNvSpPr/>
          <p:nvPr/>
        </p:nvSpPr>
        <p:spPr>
          <a:xfrm>
            <a:off x="3733800" y="2728406"/>
            <a:ext cx="1219200" cy="2661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AAEFA96-E7BC-4302-84F0-BF2A295DF787}"/>
              </a:ext>
            </a:extLst>
          </p:cNvPr>
          <p:cNvSpPr/>
          <p:nvPr/>
        </p:nvSpPr>
        <p:spPr>
          <a:xfrm>
            <a:off x="6019800" y="2728406"/>
            <a:ext cx="762000" cy="2661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96DF8E7-2484-426F-A0F6-4BD01D94A373}"/>
              </a:ext>
            </a:extLst>
          </p:cNvPr>
          <p:cNvSpPr/>
          <p:nvPr/>
        </p:nvSpPr>
        <p:spPr>
          <a:xfrm>
            <a:off x="1676400" y="4126624"/>
            <a:ext cx="1219200" cy="2661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C03B680-69F9-4D42-9CBD-0687564D3931}"/>
              </a:ext>
            </a:extLst>
          </p:cNvPr>
          <p:cNvSpPr/>
          <p:nvPr/>
        </p:nvSpPr>
        <p:spPr>
          <a:xfrm>
            <a:off x="2632841" y="3574451"/>
            <a:ext cx="762000" cy="2661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26B3CA3-75B0-462B-9587-7B2ADA6D5E4F}"/>
              </a:ext>
            </a:extLst>
          </p:cNvPr>
          <p:cNvSpPr/>
          <p:nvPr/>
        </p:nvSpPr>
        <p:spPr>
          <a:xfrm>
            <a:off x="685798" y="4679046"/>
            <a:ext cx="1066799" cy="2661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8550B94-E5E5-4DF6-B48F-635C8CDA1D12}"/>
              </a:ext>
            </a:extLst>
          </p:cNvPr>
          <p:cNvSpPr/>
          <p:nvPr/>
        </p:nvSpPr>
        <p:spPr>
          <a:xfrm>
            <a:off x="2133600" y="838200"/>
            <a:ext cx="762000" cy="2661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8870AC12-8E2A-4F86-96D3-242116E5A203}"/>
              </a:ext>
            </a:extLst>
          </p:cNvPr>
          <p:cNvSpPr/>
          <p:nvPr/>
        </p:nvSpPr>
        <p:spPr>
          <a:xfrm>
            <a:off x="2133600" y="5258904"/>
            <a:ext cx="1426588" cy="2661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0EF9831-C108-40FA-9B1C-C9CACD6C1962}"/>
              </a:ext>
            </a:extLst>
          </p:cNvPr>
          <p:cNvSpPr/>
          <p:nvPr/>
        </p:nvSpPr>
        <p:spPr>
          <a:xfrm>
            <a:off x="5943600" y="5791200"/>
            <a:ext cx="762000" cy="2661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22195A98-EE0D-4096-BA48-03D6DA175760}"/>
              </a:ext>
            </a:extLst>
          </p:cNvPr>
          <p:cNvSpPr/>
          <p:nvPr/>
        </p:nvSpPr>
        <p:spPr>
          <a:xfrm>
            <a:off x="4215750" y="1938988"/>
            <a:ext cx="813449" cy="2661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B31400B-9515-419E-A3C4-F66F4B4CF8B5}"/>
              </a:ext>
            </a:extLst>
          </p:cNvPr>
          <p:cNvSpPr txBox="1"/>
          <p:nvPr/>
        </p:nvSpPr>
        <p:spPr>
          <a:xfrm>
            <a:off x="1974523" y="6169153"/>
            <a:ext cx="5295901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800" b="1" dirty="0"/>
              <a:t>What’s the structure of the story?</a:t>
            </a:r>
          </a:p>
        </p:txBody>
      </p:sp>
    </p:spTree>
    <p:extLst>
      <p:ext uri="{BB962C8B-B14F-4D97-AF65-F5344CB8AC3E}">
        <p14:creationId xmlns:p14="http://schemas.microsoft.com/office/powerpoint/2010/main" val="1869310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0FC2CE2B-590B-469D-8845-6D5D1A81BD97}"/>
              </a:ext>
            </a:extLst>
          </p:cNvPr>
          <p:cNvSpPr/>
          <p:nvPr/>
        </p:nvSpPr>
        <p:spPr>
          <a:xfrm>
            <a:off x="236483" y="1562100"/>
            <a:ext cx="2971800" cy="3733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Estructura</a:t>
            </a:r>
            <a:r>
              <a:rPr lang="en-GB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de la </a:t>
            </a:r>
            <a:r>
              <a:rPr lang="en-GB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historia</a:t>
            </a:r>
            <a:endParaRPr lang="en-GB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224A53-A9B5-4FA7-87A7-4729C758150B}"/>
              </a:ext>
            </a:extLst>
          </p:cNvPr>
          <p:cNvSpPr txBox="1"/>
          <p:nvPr/>
        </p:nvSpPr>
        <p:spPr>
          <a:xfrm>
            <a:off x="4418844" y="1054723"/>
            <a:ext cx="19812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800" b="1" dirty="0"/>
              <a:t>Se llama….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F6D136-EB46-462B-9D0C-C685BA3ED698}"/>
              </a:ext>
            </a:extLst>
          </p:cNvPr>
          <p:cNvSpPr txBox="1"/>
          <p:nvPr/>
        </p:nvSpPr>
        <p:spPr>
          <a:xfrm>
            <a:off x="6827225" y="1801616"/>
            <a:ext cx="17526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800" b="1" dirty="0" err="1"/>
              <a:t>Hace</a:t>
            </a:r>
            <a:r>
              <a:rPr lang="en-GB" sz="2800" b="1" dirty="0"/>
              <a:t>…..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23DEE3-0130-4EED-89F7-34E1D9D726BB}"/>
              </a:ext>
            </a:extLst>
          </p:cNvPr>
          <p:cNvSpPr txBox="1"/>
          <p:nvPr/>
        </p:nvSpPr>
        <p:spPr>
          <a:xfrm>
            <a:off x="5409444" y="2677788"/>
            <a:ext cx="1676401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800" b="1" dirty="0" err="1"/>
              <a:t>Lleva</a:t>
            </a:r>
            <a:r>
              <a:rPr lang="en-GB" sz="2800" b="1" dirty="0"/>
              <a:t>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82BD08-AC4D-4078-B108-7FA39E6DB6C7}"/>
              </a:ext>
            </a:extLst>
          </p:cNvPr>
          <p:cNvSpPr txBox="1"/>
          <p:nvPr/>
        </p:nvSpPr>
        <p:spPr>
          <a:xfrm>
            <a:off x="3284483" y="4837186"/>
            <a:ext cx="5295901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800" b="1" dirty="0"/>
              <a:t>Mira…</a:t>
            </a:r>
            <a:r>
              <a:rPr lang="en-GB" sz="2800" b="1" dirty="0" err="1"/>
              <a:t>quiere</a:t>
            </a:r>
            <a:r>
              <a:rPr lang="en-GB" sz="2800" b="1" dirty="0"/>
              <a:t>…le </a:t>
            </a:r>
            <a:r>
              <a:rPr lang="en-GB" sz="2800" b="1" dirty="0" err="1"/>
              <a:t>gustaría</a:t>
            </a:r>
            <a:r>
              <a:rPr lang="en-GB" sz="2800" b="1" dirty="0"/>
              <a:t>…</a:t>
            </a:r>
            <a:r>
              <a:rPr lang="en-GB" sz="2800" b="1" dirty="0" err="1"/>
              <a:t>siente</a:t>
            </a:r>
            <a:endParaRPr lang="en-GB" sz="28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A0B53F-4814-4FD4-B79E-F09A02727A32}"/>
              </a:ext>
            </a:extLst>
          </p:cNvPr>
          <p:cNvSpPr txBox="1"/>
          <p:nvPr/>
        </p:nvSpPr>
        <p:spPr>
          <a:xfrm>
            <a:off x="1889362" y="5713358"/>
            <a:ext cx="68580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800" b="1" dirty="0" err="1"/>
              <a:t>Desaparece</a:t>
            </a:r>
            <a:r>
              <a:rPr lang="en-GB" sz="2800" b="1" dirty="0"/>
              <a:t>…, </a:t>
            </a:r>
            <a:r>
              <a:rPr lang="en-GB" sz="2800" b="1" dirty="0" err="1"/>
              <a:t>encuentra</a:t>
            </a:r>
            <a:r>
              <a:rPr lang="en-GB" sz="2800" b="1" dirty="0"/>
              <a:t>…, se </a:t>
            </a:r>
            <a:r>
              <a:rPr lang="en-GB" sz="2800" b="1" dirty="0" err="1"/>
              <a:t>transforma</a:t>
            </a:r>
            <a:r>
              <a:rPr lang="en-GB" sz="2800" b="1" dirty="0"/>
              <a:t>…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3B091EC-BCEB-42B8-B62C-D9B4E61A292A}"/>
              </a:ext>
            </a:extLst>
          </p:cNvPr>
          <p:cNvSpPr txBox="1"/>
          <p:nvPr/>
        </p:nvSpPr>
        <p:spPr>
          <a:xfrm>
            <a:off x="3208283" y="3553662"/>
            <a:ext cx="30011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</a:t>
            </a:r>
            <a:r>
              <a:rPr lang="en-GB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Cómo</a:t>
            </a:r>
            <a:r>
              <a:rPr lang="en-GB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es Alma?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E52B597-2AD2-4A46-9CC6-6789BC9C04B9}"/>
              </a:ext>
            </a:extLst>
          </p:cNvPr>
          <p:cNvSpPr txBox="1"/>
          <p:nvPr/>
        </p:nvSpPr>
        <p:spPr>
          <a:xfrm>
            <a:off x="3169625" y="1720883"/>
            <a:ext cx="34852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</a:t>
            </a:r>
            <a:r>
              <a:rPr lang="en-GB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Qué</a:t>
            </a:r>
            <a:r>
              <a:rPr lang="en-GB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tiempo</a:t>
            </a:r>
            <a:r>
              <a:rPr lang="en-GB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hace</a:t>
            </a:r>
            <a:r>
              <a:rPr lang="en-GB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7D87F54-04CC-4B43-B727-977DD8D84FDC}"/>
              </a:ext>
            </a:extLst>
          </p:cNvPr>
          <p:cNvSpPr txBox="1"/>
          <p:nvPr/>
        </p:nvSpPr>
        <p:spPr>
          <a:xfrm>
            <a:off x="3059107" y="4309121"/>
            <a:ext cx="24627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</a:t>
            </a:r>
            <a:r>
              <a:rPr lang="en-GB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Qué</a:t>
            </a:r>
            <a:r>
              <a:rPr lang="en-GB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quiere</a:t>
            </a:r>
            <a:r>
              <a:rPr lang="en-GB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64CE12A-5DCA-467D-9437-9353B3376696}"/>
              </a:ext>
            </a:extLst>
          </p:cNvPr>
          <p:cNvSpPr txBox="1"/>
          <p:nvPr/>
        </p:nvSpPr>
        <p:spPr>
          <a:xfrm>
            <a:off x="3208283" y="2683006"/>
            <a:ext cx="21643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</a:t>
            </a:r>
            <a:r>
              <a:rPr lang="en-GB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Qué</a:t>
            </a:r>
            <a:r>
              <a:rPr lang="en-GB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lleva</a:t>
            </a:r>
            <a:r>
              <a:rPr lang="en-GB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57B756B-8FE8-47EC-B1BB-11D9523176D1}"/>
              </a:ext>
            </a:extLst>
          </p:cNvPr>
          <p:cNvSpPr txBox="1"/>
          <p:nvPr/>
        </p:nvSpPr>
        <p:spPr>
          <a:xfrm>
            <a:off x="6209047" y="3554383"/>
            <a:ext cx="1676401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800" b="1" dirty="0"/>
              <a:t>Es…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D9C31F7-9038-47FC-AF14-67B44FA30FC5}"/>
              </a:ext>
            </a:extLst>
          </p:cNvPr>
          <p:cNvSpPr txBox="1"/>
          <p:nvPr/>
        </p:nvSpPr>
        <p:spPr>
          <a:xfrm>
            <a:off x="1273545" y="961985"/>
            <a:ext cx="30556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</a:t>
            </a:r>
            <a:r>
              <a:rPr lang="en-GB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Cómo</a:t>
            </a:r>
            <a:r>
              <a:rPr lang="en-GB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 llama?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BC9F5D1-E2A6-444F-B65B-E126AECC9E08}"/>
              </a:ext>
            </a:extLst>
          </p:cNvPr>
          <p:cNvSpPr txBox="1"/>
          <p:nvPr/>
        </p:nvSpPr>
        <p:spPr>
          <a:xfrm>
            <a:off x="1670883" y="5259959"/>
            <a:ext cx="21547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</a:t>
            </a:r>
            <a:r>
              <a:rPr lang="en-GB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Qué</a:t>
            </a:r>
            <a:r>
              <a:rPr lang="en-GB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pasa</a:t>
            </a:r>
            <a:r>
              <a:rPr lang="en-GB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pic>
        <p:nvPicPr>
          <p:cNvPr id="13" name="STRUCTURE AND EXAMPLES">
            <a:hlinkClick r:id="" action="ppaction://media"/>
            <a:extLst>
              <a:ext uri="{FF2B5EF4-FFF2-40B4-BE49-F238E27FC236}">
                <a16:creationId xmlns:a16="http://schemas.microsoft.com/office/drawing/2014/main" id="{B1C024CE-DCEB-4821-855E-148940B9FCB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8425" y="98425"/>
            <a:ext cx="487363" cy="28257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0A91998-E520-48F7-9276-7220B15B9391}"/>
              </a:ext>
            </a:extLst>
          </p:cNvPr>
          <p:cNvSpPr txBox="1"/>
          <p:nvPr/>
        </p:nvSpPr>
        <p:spPr>
          <a:xfrm>
            <a:off x="824192" y="6359238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5"/>
              </a:rPr>
              <a:t>www.wordreference.com</a:t>
            </a:r>
            <a:r>
              <a:rPr lang="en-GB" dirty="0"/>
              <a:t>  (online dictionary)</a:t>
            </a:r>
          </a:p>
        </p:txBody>
      </p:sp>
    </p:spTree>
    <p:extLst>
      <p:ext uri="{BB962C8B-B14F-4D97-AF65-F5344CB8AC3E}">
        <p14:creationId xmlns:p14="http://schemas.microsoft.com/office/powerpoint/2010/main" val="2191556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2867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9C8C4BA-A67C-45CF-A203-80FE12563B1A}"/>
              </a:ext>
            </a:extLst>
          </p:cNvPr>
          <p:cNvSpPr txBox="1"/>
          <p:nvPr/>
        </p:nvSpPr>
        <p:spPr>
          <a:xfrm>
            <a:off x="234552" y="776270"/>
            <a:ext cx="7010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Estas </a:t>
            </a:r>
            <a:r>
              <a:rPr lang="en-GB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muñecas</a:t>
            </a:r>
            <a:r>
              <a:rPr lang="en-GB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son </a:t>
            </a:r>
            <a:r>
              <a:rPr lang="en-GB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niños</a:t>
            </a:r>
            <a:r>
              <a:rPr lang="en-GB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 </a:t>
            </a:r>
            <a:r>
              <a:rPr lang="en-GB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niñas</a:t>
            </a:r>
            <a:r>
              <a:rPr lang="en-GB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ctr"/>
            <a:r>
              <a:rPr lang="en-GB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Escribe la </a:t>
            </a:r>
            <a:r>
              <a:rPr lang="en-GB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historia</a:t>
            </a:r>
            <a:r>
              <a:rPr lang="en-GB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EBDA0F-6296-4CA5-B185-FBCCB45745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316" y="1804621"/>
            <a:ext cx="1910684" cy="223794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005911E-6A7D-47AF-86AD-DED78E75DD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32563" y="1966823"/>
            <a:ext cx="2091690" cy="217780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5CBCC51-5B18-413A-A54E-596D3DA594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2026" y="4480799"/>
            <a:ext cx="1944084" cy="218260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D7F75B6-1395-47AC-83A7-4469A3F3C04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90323" y="4549281"/>
            <a:ext cx="2031220" cy="195284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85DEC1F-D553-4E8F-BE44-1330EC43B23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53986" y="2118705"/>
            <a:ext cx="2087087" cy="380021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2ECEAD5-C5B7-4A45-8F06-5CB823B9084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91400" y="4396027"/>
            <a:ext cx="1562100" cy="218260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7BBA277-C7A7-4065-81FF-419A5519C411}"/>
              </a:ext>
            </a:extLst>
          </p:cNvPr>
          <p:cNvSpPr txBox="1"/>
          <p:nvPr/>
        </p:nvSpPr>
        <p:spPr>
          <a:xfrm>
            <a:off x="170902" y="1378611"/>
            <a:ext cx="883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1.-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1ACFC30-A6D8-4CB2-85C8-A4F74F4FE516}"/>
              </a:ext>
            </a:extLst>
          </p:cNvPr>
          <p:cNvSpPr txBox="1"/>
          <p:nvPr/>
        </p:nvSpPr>
        <p:spPr>
          <a:xfrm>
            <a:off x="2435530" y="1700354"/>
            <a:ext cx="883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2.-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91DBB86-EF67-432C-9B0E-9F3DEA25A414}"/>
              </a:ext>
            </a:extLst>
          </p:cNvPr>
          <p:cNvSpPr txBox="1"/>
          <p:nvPr/>
        </p:nvSpPr>
        <p:spPr>
          <a:xfrm>
            <a:off x="5190323" y="1662353"/>
            <a:ext cx="883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3.-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513AA6E-1745-4923-9E9F-8AD33FF1643C}"/>
              </a:ext>
            </a:extLst>
          </p:cNvPr>
          <p:cNvSpPr txBox="1"/>
          <p:nvPr/>
        </p:nvSpPr>
        <p:spPr>
          <a:xfrm>
            <a:off x="304800" y="4024636"/>
            <a:ext cx="883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4.-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B91F062-0B25-46C0-A0A5-6DC5A2606337}"/>
              </a:ext>
            </a:extLst>
          </p:cNvPr>
          <p:cNvSpPr txBox="1"/>
          <p:nvPr/>
        </p:nvSpPr>
        <p:spPr>
          <a:xfrm>
            <a:off x="4984365" y="4018814"/>
            <a:ext cx="883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5.-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2B2253A-EBA6-4559-88B6-E6E332F000B7}"/>
              </a:ext>
            </a:extLst>
          </p:cNvPr>
          <p:cNvSpPr txBox="1"/>
          <p:nvPr/>
        </p:nvSpPr>
        <p:spPr>
          <a:xfrm>
            <a:off x="7288531" y="4018814"/>
            <a:ext cx="883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6.-</a:t>
            </a:r>
          </a:p>
        </p:txBody>
      </p:sp>
      <p:pic>
        <p:nvPicPr>
          <p:cNvPr id="3" name="MUNECA STORY">
            <a:hlinkClick r:id="" action="ppaction://media"/>
            <a:extLst>
              <a:ext uri="{FF2B5EF4-FFF2-40B4-BE49-F238E27FC236}">
                <a16:creationId xmlns:a16="http://schemas.microsoft.com/office/drawing/2014/main" id="{F4820A78-8F92-426D-978D-EBD0F082B62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8425" y="98425"/>
            <a:ext cx="434975" cy="43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78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98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0FC2CE2B-590B-469D-8845-6D5D1A81BD97}"/>
              </a:ext>
            </a:extLst>
          </p:cNvPr>
          <p:cNvSpPr/>
          <p:nvPr/>
        </p:nvSpPr>
        <p:spPr>
          <a:xfrm>
            <a:off x="236483" y="1562100"/>
            <a:ext cx="2971800" cy="3733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Estructura</a:t>
            </a:r>
            <a:r>
              <a:rPr lang="en-GB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de la </a:t>
            </a:r>
            <a:r>
              <a:rPr lang="en-GB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historia</a:t>
            </a:r>
            <a:endParaRPr lang="en-GB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224A53-A9B5-4FA7-87A7-4729C758150B}"/>
              </a:ext>
            </a:extLst>
          </p:cNvPr>
          <p:cNvSpPr txBox="1"/>
          <p:nvPr/>
        </p:nvSpPr>
        <p:spPr>
          <a:xfrm>
            <a:off x="3657600" y="533400"/>
            <a:ext cx="19812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800" b="1" dirty="0"/>
              <a:t>Se llama….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F6D136-EB46-462B-9D0C-C685BA3ED698}"/>
              </a:ext>
            </a:extLst>
          </p:cNvPr>
          <p:cNvSpPr txBox="1"/>
          <p:nvPr/>
        </p:nvSpPr>
        <p:spPr>
          <a:xfrm>
            <a:off x="3771900" y="1392224"/>
            <a:ext cx="17526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800" b="1" dirty="0" err="1"/>
              <a:t>Hace</a:t>
            </a:r>
            <a:r>
              <a:rPr lang="en-GB" sz="2800" b="1" dirty="0"/>
              <a:t>…..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23DEE3-0130-4EED-89F7-34E1D9D726BB}"/>
              </a:ext>
            </a:extLst>
          </p:cNvPr>
          <p:cNvSpPr txBox="1"/>
          <p:nvPr/>
        </p:nvSpPr>
        <p:spPr>
          <a:xfrm>
            <a:off x="3809999" y="2359460"/>
            <a:ext cx="1676401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800" b="1" dirty="0" err="1"/>
              <a:t>Lleva</a:t>
            </a:r>
            <a:r>
              <a:rPr lang="en-GB" sz="2800" b="1" dirty="0"/>
              <a:t>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82BD08-AC4D-4078-B108-7FA39E6DB6C7}"/>
              </a:ext>
            </a:extLst>
          </p:cNvPr>
          <p:cNvSpPr txBox="1"/>
          <p:nvPr/>
        </p:nvSpPr>
        <p:spPr>
          <a:xfrm>
            <a:off x="3429000" y="4498540"/>
            <a:ext cx="5295901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800" b="1" dirty="0"/>
              <a:t>Mira…</a:t>
            </a:r>
            <a:r>
              <a:rPr lang="en-GB" sz="2800" b="1" dirty="0" err="1"/>
              <a:t>quiere</a:t>
            </a:r>
            <a:r>
              <a:rPr lang="en-GB" sz="2800" b="1" dirty="0"/>
              <a:t>…le </a:t>
            </a:r>
            <a:r>
              <a:rPr lang="en-GB" sz="2800" b="1" dirty="0" err="1"/>
              <a:t>gustaría</a:t>
            </a:r>
            <a:r>
              <a:rPr lang="en-GB" sz="2800" b="1" dirty="0"/>
              <a:t>…</a:t>
            </a:r>
            <a:r>
              <a:rPr lang="en-GB" sz="2800" b="1" dirty="0" err="1"/>
              <a:t>siente</a:t>
            </a:r>
            <a:endParaRPr lang="en-GB" sz="28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A0B53F-4814-4FD4-B79E-F09A02727A32}"/>
              </a:ext>
            </a:extLst>
          </p:cNvPr>
          <p:cNvSpPr txBox="1"/>
          <p:nvPr/>
        </p:nvSpPr>
        <p:spPr>
          <a:xfrm>
            <a:off x="1905000" y="5880584"/>
            <a:ext cx="68580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800" b="1" dirty="0" err="1"/>
              <a:t>Desaparece</a:t>
            </a:r>
            <a:r>
              <a:rPr lang="en-GB" sz="2800" b="1" dirty="0"/>
              <a:t>…, </a:t>
            </a:r>
            <a:r>
              <a:rPr lang="en-GB" sz="2800" b="1" dirty="0" err="1"/>
              <a:t>encuentra</a:t>
            </a:r>
            <a:r>
              <a:rPr lang="en-GB" sz="2800" b="1" dirty="0"/>
              <a:t>…, se </a:t>
            </a:r>
            <a:r>
              <a:rPr lang="en-GB" sz="2800" b="1" dirty="0" err="1"/>
              <a:t>transforma</a:t>
            </a:r>
            <a:r>
              <a:rPr lang="en-GB" sz="2800" b="1" dirty="0"/>
              <a:t>…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57B756B-8FE8-47EC-B1BB-11D9523176D1}"/>
              </a:ext>
            </a:extLst>
          </p:cNvPr>
          <p:cNvSpPr txBox="1"/>
          <p:nvPr/>
        </p:nvSpPr>
        <p:spPr>
          <a:xfrm>
            <a:off x="3848099" y="3528676"/>
            <a:ext cx="1676401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800" b="1" dirty="0"/>
              <a:t>Es…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2BD8635-745D-49AC-AC54-C768837B6CED}"/>
              </a:ext>
            </a:extLst>
          </p:cNvPr>
          <p:cNvSpPr txBox="1"/>
          <p:nvPr/>
        </p:nvSpPr>
        <p:spPr>
          <a:xfrm>
            <a:off x="2590800" y="56392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2"/>
              </a:rPr>
              <a:t>www.wordreference.com</a:t>
            </a:r>
            <a:r>
              <a:rPr lang="en-GB" dirty="0"/>
              <a:t>  (online dictionary)</a:t>
            </a:r>
          </a:p>
        </p:txBody>
      </p:sp>
    </p:spTree>
    <p:extLst>
      <p:ext uri="{BB962C8B-B14F-4D97-AF65-F5344CB8AC3E}">
        <p14:creationId xmlns:p14="http://schemas.microsoft.com/office/powerpoint/2010/main" val="693612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1DB079CE97F534C9AD671E992FFCFC1" ma:contentTypeVersion="12" ma:contentTypeDescription="Create a new document." ma:contentTypeScope="" ma:versionID="7a2c4f407e713f17b555d2471cc7ab7c">
  <xsd:schema xmlns:xsd="http://www.w3.org/2001/XMLSchema" xmlns:xs="http://www.w3.org/2001/XMLSchema" xmlns:p="http://schemas.microsoft.com/office/2006/metadata/properties" xmlns:ns2="a94550c5-5b3d-44fe-b94b-43d74d66cbe3" xmlns:ns3="3572c170-f30a-4489-b605-bf42addadbc9" targetNamespace="http://schemas.microsoft.com/office/2006/metadata/properties" ma:root="true" ma:fieldsID="54ddac310baef01ee24d4047aab8c7ba" ns2:_="" ns3:_="">
    <xsd:import namespace="a94550c5-5b3d-44fe-b94b-43d74d66cbe3"/>
    <xsd:import namespace="3572c170-f30a-4489-b605-bf42addadbc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4550c5-5b3d-44fe-b94b-43d74d66cb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72c170-f30a-4489-b605-bf42addadbc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9BF52A9-084F-4EFA-BE4B-53760D5F12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94550c5-5b3d-44fe-b94b-43d74d66cbe3"/>
    <ds:schemaRef ds:uri="3572c170-f30a-4489-b605-bf42addadbc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3ADA6EE-665F-4277-A731-1F2018933E9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3DFDA74-3158-4B42-ABFF-06197C79B911}">
  <ds:schemaRefs>
    <ds:schemaRef ds:uri="http://purl.org/dc/terms/"/>
    <ds:schemaRef ds:uri="a94550c5-5b3d-44fe-b94b-43d74d66cbe3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  <ds:schemaRef ds:uri="http://schemas.microsoft.com/office/2006/documentManagement/types"/>
    <ds:schemaRef ds:uri="3572c170-f30a-4489-b605-bf42addadbc9"/>
    <ds:schemaRef ds:uri="http://purl.org/dc/elements/1.1/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1525</TotalTime>
  <Words>474</Words>
  <Application>Microsoft Office PowerPoint</Application>
  <PresentationFormat>On-screen Show (4:3)</PresentationFormat>
  <Paragraphs>94</Paragraphs>
  <Slides>8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MS Mincho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Alma</dc:title>
  <dc:creator>Bryan Kandel</dc:creator>
  <cp:lastModifiedBy>Rachel Davie</cp:lastModifiedBy>
  <cp:revision>58</cp:revision>
  <dcterms:created xsi:type="dcterms:W3CDTF">2013-04-08T10:44:41Z</dcterms:created>
  <dcterms:modified xsi:type="dcterms:W3CDTF">2020-07-03T13:17:40Z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0x010100A1DB079CE97F534C9AD671E992FFCFC1</vt:lpwstr>
  </property>
</Properties>
</file>