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30" r:id="rId5"/>
    <p:sldId id="331" r:id="rId6"/>
    <p:sldId id="329" r:id="rId7"/>
    <p:sldId id="335" r:id="rId8"/>
    <p:sldId id="342" r:id="rId9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FF0000"/>
    <a:srgbClr val="FF3300"/>
    <a:srgbClr val="3399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2" autoAdjust="0"/>
    <p:restoredTop sz="94660"/>
  </p:normalViewPr>
  <p:slideViewPr>
    <p:cSldViewPr>
      <p:cViewPr varScale="1">
        <p:scale>
          <a:sx n="109" d="100"/>
          <a:sy n="109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7D1FD-A7E9-4C84-AB8F-CF17CB2D8025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688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32688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01AE0-1A2F-4CDA-9E11-421260E1E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64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2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0DA38C-A155-4B97-8EA6-86C5627B0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29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2810-A3F6-428B-8040-0D8DF8659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D13C5-13CC-4123-8F72-5AF3AA2D6D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6FD8-F963-4CA2-90A6-30772D029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F49DA-C805-472B-A8D8-4478E03B2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6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63B9-6537-4B61-AEBB-7ECC17C8E0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8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73D72-B577-41FC-B231-AAEA6CBEB6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6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CD024-9463-47F8-8653-E0ACCC4D6C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94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6713-A9C7-42AB-BC21-E5DC80E80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1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52F7-B954-4518-A578-F5E5E9782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92D55-BA6B-4060-A9CE-371249DF13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6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E760-3E4B-4F10-A363-B440B74B4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B17BAB1-AC85-4630-9BF7-CE4D9A01EC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6" descr="espa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516563"/>
            <a:ext cx="1296988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7273925" cy="1766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err="1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las</a:t>
            </a:r>
            <a:r>
              <a:rPr lang="en-GB" sz="3600" kern="10" dirty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</a:t>
            </a:r>
            <a:r>
              <a:rPr lang="en-GB" sz="3600" kern="10" dirty="0" err="1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asignaturas</a:t>
            </a:r>
            <a:endParaRPr lang="en-GB" sz="3600" kern="1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45125"/>
            <a:ext cx="103187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661025"/>
            <a:ext cx="9604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220932" y="3242773"/>
            <a:ext cx="87751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SUCCESS CRITERIA:</a:t>
            </a:r>
          </a:p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I can use my help sheet or dictionary to support my vocab or spelling.</a:t>
            </a:r>
          </a:p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I can write some personal information</a:t>
            </a:r>
          </a:p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 I write and give my opinion about school subjects</a:t>
            </a:r>
          </a:p>
          <a:p>
            <a:r>
              <a:rPr lang="en-GB" alt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venir-Book"/>
              </a:rPr>
              <a:t>I can say what my partners likes and dislikes using the 3rd person.</a:t>
            </a:r>
          </a:p>
        </p:txBody>
      </p:sp>
      <p:pic>
        <p:nvPicPr>
          <p:cNvPr id="512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445125"/>
            <a:ext cx="9366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5873" y="2135990"/>
            <a:ext cx="7512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To write independently using resources.</a:t>
            </a:r>
          </a:p>
          <a:p>
            <a:r>
              <a:rPr lang="en-GB" sz="2800" dirty="0"/>
              <a:t>Context: School Subjects</a:t>
            </a:r>
          </a:p>
        </p:txBody>
      </p:sp>
      <p:sp>
        <p:nvSpPr>
          <p:cNvPr id="9" name="Rectangle 8"/>
          <p:cNvSpPr/>
          <p:nvPr/>
        </p:nvSpPr>
        <p:spPr>
          <a:xfrm>
            <a:off x="7383700" y="28367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WK5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32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9812" y="24867"/>
            <a:ext cx="6408712" cy="6597352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Begin with a greeting. </a:t>
            </a:r>
            <a:r>
              <a:rPr lang="en-GB" sz="2400" dirty="0" err="1">
                <a:solidFill>
                  <a:srgbClr val="FF0000"/>
                </a:solidFill>
              </a:rPr>
              <a:t>Hola</a:t>
            </a:r>
            <a:r>
              <a:rPr lang="en-GB" sz="2400" dirty="0">
                <a:solidFill>
                  <a:srgbClr val="FF0000"/>
                </a:solidFill>
              </a:rPr>
              <a:t>, me </a:t>
            </a:r>
            <a:r>
              <a:rPr lang="en-GB" sz="2400" dirty="0" err="1">
                <a:solidFill>
                  <a:srgbClr val="FF0000"/>
                </a:solidFill>
              </a:rPr>
              <a:t>llamo</a:t>
            </a:r>
            <a:r>
              <a:rPr lang="en-GB" sz="2400" dirty="0">
                <a:solidFill>
                  <a:srgbClr val="FF0000"/>
                </a:solidFill>
              </a:rPr>
              <a:t>..</a:t>
            </a:r>
          </a:p>
          <a:p>
            <a:r>
              <a:rPr lang="en-GB" sz="2400" dirty="0">
                <a:solidFill>
                  <a:schemeClr val="tx1"/>
                </a:solidFill>
              </a:rPr>
              <a:t>Say your name and describe your hair and eyes. </a:t>
            </a:r>
            <a:r>
              <a:rPr lang="en-GB" sz="2400" dirty="0" err="1">
                <a:solidFill>
                  <a:srgbClr val="FF0000"/>
                </a:solidFill>
              </a:rPr>
              <a:t>Tengo</a:t>
            </a:r>
            <a:r>
              <a:rPr lang="en-GB" sz="2400" dirty="0">
                <a:solidFill>
                  <a:srgbClr val="FF0000"/>
                </a:solidFill>
              </a:rPr>
              <a:t> el </a:t>
            </a:r>
            <a:r>
              <a:rPr lang="en-GB" sz="2400" dirty="0" err="1">
                <a:solidFill>
                  <a:srgbClr val="FF0000"/>
                </a:solidFill>
              </a:rPr>
              <a:t>pelo</a:t>
            </a:r>
            <a:r>
              <a:rPr lang="en-GB" sz="2400" dirty="0">
                <a:solidFill>
                  <a:srgbClr val="FF0000"/>
                </a:solidFill>
              </a:rPr>
              <a:t>/</a:t>
            </a:r>
            <a:r>
              <a:rPr lang="en-GB" sz="2400" dirty="0" err="1">
                <a:solidFill>
                  <a:srgbClr val="FF0000"/>
                </a:solidFill>
              </a:rPr>
              <a:t>los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ojos</a:t>
            </a:r>
            <a:r>
              <a:rPr lang="en-GB" sz="2400" dirty="0">
                <a:solidFill>
                  <a:srgbClr val="FF0000"/>
                </a:solidFill>
              </a:rPr>
              <a:t>..</a:t>
            </a:r>
          </a:p>
          <a:p>
            <a:r>
              <a:rPr lang="en-GB" sz="2400" dirty="0">
                <a:solidFill>
                  <a:schemeClr val="tx1"/>
                </a:solidFill>
              </a:rPr>
              <a:t>Say where you live. </a:t>
            </a:r>
            <a:r>
              <a:rPr lang="en-GB" sz="2400" dirty="0">
                <a:solidFill>
                  <a:srgbClr val="FF0000"/>
                </a:solidFill>
              </a:rPr>
              <a:t>Vivo…</a:t>
            </a:r>
          </a:p>
          <a:p>
            <a:r>
              <a:rPr lang="en-GB" sz="2400" dirty="0">
                <a:solidFill>
                  <a:schemeClr val="tx1"/>
                </a:solidFill>
              </a:rPr>
              <a:t>Give your opinion about school subjects (2 positive and 2 negative.)</a:t>
            </a:r>
          </a:p>
          <a:p>
            <a:r>
              <a:rPr lang="en-GB" sz="2400" dirty="0">
                <a:solidFill>
                  <a:srgbClr val="FF0000"/>
                </a:solidFill>
              </a:rPr>
              <a:t>Me </a:t>
            </a:r>
            <a:r>
              <a:rPr lang="en-GB" sz="2400" dirty="0" err="1">
                <a:solidFill>
                  <a:srgbClr val="FF0000"/>
                </a:solidFill>
              </a:rPr>
              <a:t>gusta</a:t>
            </a:r>
            <a:r>
              <a:rPr lang="en-GB" sz="2400" dirty="0">
                <a:solidFill>
                  <a:srgbClr val="FF0000"/>
                </a:solidFill>
              </a:rPr>
              <a:t>…</a:t>
            </a:r>
          </a:p>
          <a:p>
            <a:r>
              <a:rPr lang="en-GB" sz="2400" dirty="0">
                <a:solidFill>
                  <a:schemeClr val="tx1"/>
                </a:solidFill>
              </a:rPr>
              <a:t>Say something your partner likes or dislikes (1 thing).</a:t>
            </a:r>
          </a:p>
          <a:p>
            <a:r>
              <a:rPr lang="en-GB" sz="2400" dirty="0">
                <a:solidFill>
                  <a:srgbClr val="FF0000"/>
                </a:solidFill>
              </a:rPr>
              <a:t>A Ana le </a:t>
            </a:r>
            <a:r>
              <a:rPr lang="en-GB" sz="2400" dirty="0" err="1">
                <a:solidFill>
                  <a:srgbClr val="FF0000"/>
                </a:solidFill>
              </a:rPr>
              <a:t>gusta</a:t>
            </a:r>
            <a:r>
              <a:rPr lang="en-GB" sz="2400" dirty="0">
                <a:solidFill>
                  <a:srgbClr val="FF0000"/>
                </a:solidFill>
              </a:rPr>
              <a:t>…</a:t>
            </a:r>
          </a:p>
          <a:p>
            <a:r>
              <a:rPr lang="en-GB" sz="2400" dirty="0">
                <a:solidFill>
                  <a:schemeClr val="tx1"/>
                </a:solidFill>
              </a:rPr>
              <a:t>Say goodbye.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Check work.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1412776"/>
            <a:ext cx="2304256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Use this model, your vocab sheet and the writing frame to help you write </a:t>
            </a:r>
            <a:r>
              <a:rPr lang="en-GB" sz="2800"/>
              <a:t>about yourself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020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33420"/>
            <a:ext cx="4752528" cy="356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07" y="3235288"/>
            <a:ext cx="3707904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5898"/>
            <a:ext cx="3870176" cy="290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1FD3D7-293C-4868-A816-D8A454961D6B}"/>
              </a:ext>
            </a:extLst>
          </p:cNvPr>
          <p:cNvSpPr txBox="1"/>
          <p:nvPr/>
        </p:nvSpPr>
        <p:spPr>
          <a:xfrm>
            <a:off x="210777" y="135898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HELP SHEET</a:t>
            </a:r>
          </a:p>
        </p:txBody>
      </p:sp>
    </p:spTree>
    <p:extLst>
      <p:ext uri="{BB962C8B-B14F-4D97-AF65-F5344CB8AC3E}">
        <p14:creationId xmlns:p14="http://schemas.microsoft.com/office/powerpoint/2010/main" val="342243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835837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Hola</a:t>
            </a:r>
            <a:r>
              <a:rPr lang="en-GB" sz="2400" dirty="0"/>
              <a:t>,</a:t>
            </a:r>
          </a:p>
          <a:p>
            <a:endParaRPr lang="en-GB" sz="2400" dirty="0"/>
          </a:p>
          <a:p>
            <a:r>
              <a:rPr lang="en-GB" sz="2400" dirty="0"/>
              <a:t>Me </a:t>
            </a:r>
            <a:r>
              <a:rPr lang="en-GB" sz="2400" dirty="0" err="1"/>
              <a:t>llamo</a:t>
            </a:r>
            <a:r>
              <a:rPr lang="en-GB" sz="2400" dirty="0"/>
              <a:t>___________________.(name)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____________</a:t>
            </a:r>
            <a:r>
              <a:rPr lang="en-GB" sz="2400" dirty="0" err="1"/>
              <a:t>años</a:t>
            </a:r>
            <a:r>
              <a:rPr lang="en-GB" sz="2400" dirty="0"/>
              <a:t>. (age)</a:t>
            </a:r>
          </a:p>
          <a:p>
            <a:r>
              <a:rPr lang="en-GB" sz="2400" dirty="0"/>
              <a:t>Vivo </a:t>
            </a:r>
            <a:r>
              <a:rPr lang="en-GB" sz="2400" dirty="0" err="1"/>
              <a:t>en</a:t>
            </a:r>
            <a:r>
              <a:rPr lang="en-GB" sz="2400" dirty="0"/>
              <a:t> __________________ (area)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 el </a:t>
            </a:r>
            <a:r>
              <a:rPr lang="en-GB" sz="2400" dirty="0" err="1"/>
              <a:t>pelo</a:t>
            </a:r>
            <a:r>
              <a:rPr lang="en-GB" sz="2400" dirty="0"/>
              <a:t> _________________ (colour)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ojos</a:t>
            </a:r>
            <a:r>
              <a:rPr lang="en-GB" sz="2400" dirty="0"/>
              <a:t>_________________ (colour)</a:t>
            </a:r>
          </a:p>
          <a:p>
            <a:r>
              <a:rPr lang="en-GB" sz="2400" dirty="0" err="1"/>
              <a:t>Tengo</a:t>
            </a:r>
            <a:r>
              <a:rPr lang="en-GB" sz="2400" dirty="0"/>
              <a:t> ______</a:t>
            </a:r>
            <a:r>
              <a:rPr lang="en-GB" sz="2400" dirty="0" err="1"/>
              <a:t>hermanos</a:t>
            </a:r>
            <a:r>
              <a:rPr lang="en-GB" sz="2400" dirty="0"/>
              <a:t>.</a:t>
            </a:r>
          </a:p>
          <a:p>
            <a:r>
              <a:rPr lang="en-GB" sz="2400" dirty="0"/>
              <a:t>Me </a:t>
            </a:r>
            <a:r>
              <a:rPr lang="en-GB" sz="2400" dirty="0" err="1"/>
              <a:t>gusta</a:t>
            </a:r>
            <a:r>
              <a:rPr lang="en-GB" sz="2400" dirty="0"/>
              <a:t> ____________</a:t>
            </a:r>
            <a:r>
              <a:rPr lang="en-GB" sz="2400" dirty="0" err="1"/>
              <a:t>porque</a:t>
            </a:r>
            <a:r>
              <a:rPr lang="en-GB" sz="2400" dirty="0"/>
              <a:t> </a:t>
            </a:r>
            <a:r>
              <a:rPr lang="en-GB" sz="2400" dirty="0" err="1"/>
              <a:t>es</a:t>
            </a:r>
            <a:r>
              <a:rPr lang="en-GB" sz="2400" dirty="0"/>
              <a:t>____________(subjects)</a:t>
            </a:r>
          </a:p>
          <a:p>
            <a:r>
              <a:rPr lang="en-GB" sz="2400" dirty="0"/>
              <a:t>No me </a:t>
            </a:r>
            <a:r>
              <a:rPr lang="en-GB" sz="2400" dirty="0" err="1"/>
              <a:t>gusta</a:t>
            </a:r>
            <a:r>
              <a:rPr lang="en-GB" sz="2400" dirty="0"/>
              <a:t>_________</a:t>
            </a:r>
            <a:r>
              <a:rPr lang="en-GB" sz="2400" dirty="0" err="1"/>
              <a:t>porque</a:t>
            </a:r>
            <a:r>
              <a:rPr lang="en-GB" sz="2400" dirty="0"/>
              <a:t> </a:t>
            </a:r>
            <a:r>
              <a:rPr lang="en-GB" sz="2400" dirty="0" err="1"/>
              <a:t>es</a:t>
            </a:r>
            <a:r>
              <a:rPr lang="en-GB" sz="2400" dirty="0"/>
              <a:t>____________(subjects)</a:t>
            </a:r>
          </a:p>
          <a:p>
            <a:endParaRPr lang="en-GB" sz="2400" dirty="0"/>
          </a:p>
          <a:p>
            <a:r>
              <a:rPr lang="en-GB" sz="2400" dirty="0" err="1"/>
              <a:t>Adiós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7AE8DB-03F0-4A09-A9ED-57E8648FAFF4}"/>
              </a:ext>
            </a:extLst>
          </p:cNvPr>
          <p:cNvSpPr txBox="1"/>
          <p:nvPr/>
        </p:nvSpPr>
        <p:spPr>
          <a:xfrm>
            <a:off x="3203848" y="357619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WRITING FRAME</a:t>
            </a:r>
          </a:p>
        </p:txBody>
      </p:sp>
    </p:spTree>
    <p:extLst>
      <p:ext uri="{BB962C8B-B14F-4D97-AF65-F5344CB8AC3E}">
        <p14:creationId xmlns:p14="http://schemas.microsoft.com/office/powerpoint/2010/main" val="131681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2198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DB079CE97F534C9AD671E992FFCFC1" ma:contentTypeVersion="12" ma:contentTypeDescription="Create a new document." ma:contentTypeScope="" ma:versionID="7a2c4f407e713f17b555d2471cc7ab7c">
  <xsd:schema xmlns:xsd="http://www.w3.org/2001/XMLSchema" xmlns:xs="http://www.w3.org/2001/XMLSchema" xmlns:p="http://schemas.microsoft.com/office/2006/metadata/properties" xmlns:ns2="a94550c5-5b3d-44fe-b94b-43d74d66cbe3" xmlns:ns3="3572c170-f30a-4489-b605-bf42addadbc9" targetNamespace="http://schemas.microsoft.com/office/2006/metadata/properties" ma:root="true" ma:fieldsID="54ddac310baef01ee24d4047aab8c7ba" ns2:_="" ns3:_="">
    <xsd:import namespace="a94550c5-5b3d-44fe-b94b-43d74d66cbe3"/>
    <xsd:import namespace="3572c170-f30a-4489-b605-bf42addadb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550c5-5b3d-44fe-b94b-43d74d66c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2c170-f30a-4489-b605-bf42addadb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BB8047-0E7E-4BA1-9DF7-1F3814924A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4550c5-5b3d-44fe-b94b-43d74d66cbe3"/>
    <ds:schemaRef ds:uri="3572c170-f30a-4489-b605-bf42addadb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DF7902-CF19-47D7-80DC-67B16AA6E9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4AE5D4-D8D4-4F85-8C00-8663AF73D7D6}">
  <ds:schemaRefs>
    <ds:schemaRef ds:uri="http://www.w3.org/XML/1998/namespace"/>
    <ds:schemaRef ds:uri="http://schemas.microsoft.com/office/infopath/2007/PartnerControls"/>
    <ds:schemaRef ds:uri="a94550c5-5b3d-44fe-b94b-43d74d66cbe3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3572c170-f30a-4489-b605-bf42addadbc9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210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Avenir-Book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Rachel Davie</cp:lastModifiedBy>
  <cp:revision>147</cp:revision>
  <cp:lastPrinted>2018-03-22T12:31:46Z</cp:lastPrinted>
  <dcterms:created xsi:type="dcterms:W3CDTF">2005-12-19T15:50:06Z</dcterms:created>
  <dcterms:modified xsi:type="dcterms:W3CDTF">2020-07-03T13:16:51Z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0x010100A1DB079CE97F534C9AD671E992FFCFC1</vt:lpwstr>
  </property>
</Properties>
</file>