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4" r:id="rId5"/>
    <p:sldId id="257" r:id="rId6"/>
    <p:sldId id="259" r:id="rId7"/>
    <p:sldId id="263" r:id="rId8"/>
    <p:sldId id="25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EB7E27B-3F7D-44BC-8E35-806F10D531CC}" type="datetimeFigureOut">
              <a:rPr lang="en-GB" smtClean="0"/>
              <a:t>03/12/2018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CB26C-5D10-46AF-A72A-693F1D3A9F62}" type="slidenum">
              <a:rPr lang="en-GB" smtClean="0"/>
              <a:t>‹#›</a:t>
            </a:fld>
            <a:endParaRPr lang="en-GB"/>
          </a:p>
        </p:txBody>
      </p:sp>
    </p:spTree>
    <p:extLst>
      <p:ext uri="{BB962C8B-B14F-4D97-AF65-F5344CB8AC3E}">
        <p14:creationId xmlns:p14="http://schemas.microsoft.com/office/powerpoint/2010/main" val="1993852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B7E27B-3F7D-44BC-8E35-806F10D531CC}" type="datetimeFigureOut">
              <a:rPr lang="en-GB" smtClean="0"/>
              <a:t>03/12/2018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CB26C-5D10-46AF-A72A-693F1D3A9F62}" type="slidenum">
              <a:rPr lang="en-GB" smtClean="0"/>
              <a:t>‹#›</a:t>
            </a:fld>
            <a:endParaRPr lang="en-GB"/>
          </a:p>
        </p:txBody>
      </p:sp>
    </p:spTree>
    <p:extLst>
      <p:ext uri="{BB962C8B-B14F-4D97-AF65-F5344CB8AC3E}">
        <p14:creationId xmlns:p14="http://schemas.microsoft.com/office/powerpoint/2010/main" val="2466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B7E27B-3F7D-44BC-8E35-806F10D531CC}" type="datetimeFigureOut">
              <a:rPr lang="en-GB" smtClean="0"/>
              <a:t>03/12/2018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CB26C-5D10-46AF-A72A-693F1D3A9F62}" type="slidenum">
              <a:rPr lang="en-GB" smtClean="0"/>
              <a:t>‹#›</a:t>
            </a:fld>
            <a:endParaRPr lang="en-GB"/>
          </a:p>
        </p:txBody>
      </p:sp>
    </p:spTree>
    <p:extLst>
      <p:ext uri="{BB962C8B-B14F-4D97-AF65-F5344CB8AC3E}">
        <p14:creationId xmlns:p14="http://schemas.microsoft.com/office/powerpoint/2010/main" val="311302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B7E27B-3F7D-44BC-8E35-806F10D531CC}" type="datetimeFigureOut">
              <a:rPr lang="en-GB" smtClean="0"/>
              <a:t>03/12/2018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CB26C-5D10-46AF-A72A-693F1D3A9F62}" type="slidenum">
              <a:rPr lang="en-GB" smtClean="0"/>
              <a:t>‹#›</a:t>
            </a:fld>
            <a:endParaRPr lang="en-GB"/>
          </a:p>
        </p:txBody>
      </p:sp>
    </p:spTree>
    <p:extLst>
      <p:ext uri="{BB962C8B-B14F-4D97-AF65-F5344CB8AC3E}">
        <p14:creationId xmlns:p14="http://schemas.microsoft.com/office/powerpoint/2010/main" val="190426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B7E27B-3F7D-44BC-8E35-806F10D531CC}" type="datetimeFigureOut">
              <a:rPr lang="en-GB" smtClean="0"/>
              <a:t>03/12/2018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CB26C-5D10-46AF-A72A-693F1D3A9F62}" type="slidenum">
              <a:rPr lang="en-GB" smtClean="0"/>
              <a:t>‹#›</a:t>
            </a:fld>
            <a:endParaRPr lang="en-GB"/>
          </a:p>
        </p:txBody>
      </p:sp>
    </p:spTree>
    <p:extLst>
      <p:ext uri="{BB962C8B-B14F-4D97-AF65-F5344CB8AC3E}">
        <p14:creationId xmlns:p14="http://schemas.microsoft.com/office/powerpoint/2010/main" val="3563258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EB7E27B-3F7D-44BC-8E35-806F10D531CC}" type="datetimeFigureOut">
              <a:rPr lang="en-GB" smtClean="0"/>
              <a:t>03/12/2018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CB26C-5D10-46AF-A72A-693F1D3A9F62}" type="slidenum">
              <a:rPr lang="en-GB" smtClean="0"/>
              <a:t>‹#›</a:t>
            </a:fld>
            <a:endParaRPr lang="en-GB"/>
          </a:p>
        </p:txBody>
      </p:sp>
    </p:spTree>
    <p:extLst>
      <p:ext uri="{BB962C8B-B14F-4D97-AF65-F5344CB8AC3E}">
        <p14:creationId xmlns:p14="http://schemas.microsoft.com/office/powerpoint/2010/main" val="395587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EB7E27B-3F7D-44BC-8E35-806F10D531CC}" type="datetimeFigureOut">
              <a:rPr lang="en-GB" smtClean="0"/>
              <a:t>03/12/2018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2CB26C-5D10-46AF-A72A-693F1D3A9F62}" type="slidenum">
              <a:rPr lang="en-GB" smtClean="0"/>
              <a:t>‹#›</a:t>
            </a:fld>
            <a:endParaRPr lang="en-GB"/>
          </a:p>
        </p:txBody>
      </p:sp>
    </p:spTree>
    <p:extLst>
      <p:ext uri="{BB962C8B-B14F-4D97-AF65-F5344CB8AC3E}">
        <p14:creationId xmlns:p14="http://schemas.microsoft.com/office/powerpoint/2010/main" val="336710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EB7E27B-3F7D-44BC-8E35-806F10D531CC}" type="datetimeFigureOut">
              <a:rPr lang="en-GB" smtClean="0"/>
              <a:t>03/12/2018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2CB26C-5D10-46AF-A72A-693F1D3A9F62}" type="slidenum">
              <a:rPr lang="en-GB" smtClean="0"/>
              <a:t>‹#›</a:t>
            </a:fld>
            <a:endParaRPr lang="en-GB"/>
          </a:p>
        </p:txBody>
      </p:sp>
    </p:spTree>
    <p:extLst>
      <p:ext uri="{BB962C8B-B14F-4D97-AF65-F5344CB8AC3E}">
        <p14:creationId xmlns:p14="http://schemas.microsoft.com/office/powerpoint/2010/main" val="377746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7E27B-3F7D-44BC-8E35-806F10D531CC}" type="datetimeFigureOut">
              <a:rPr lang="en-GB" smtClean="0"/>
              <a:t>03/12/2018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2CB26C-5D10-46AF-A72A-693F1D3A9F62}" type="slidenum">
              <a:rPr lang="en-GB" smtClean="0"/>
              <a:t>‹#›</a:t>
            </a:fld>
            <a:endParaRPr lang="en-GB"/>
          </a:p>
        </p:txBody>
      </p:sp>
    </p:spTree>
    <p:extLst>
      <p:ext uri="{BB962C8B-B14F-4D97-AF65-F5344CB8AC3E}">
        <p14:creationId xmlns:p14="http://schemas.microsoft.com/office/powerpoint/2010/main" val="4238200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7E27B-3F7D-44BC-8E35-806F10D531CC}" type="datetimeFigureOut">
              <a:rPr lang="en-GB" smtClean="0"/>
              <a:t>03/12/2018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CB26C-5D10-46AF-A72A-693F1D3A9F62}" type="slidenum">
              <a:rPr lang="en-GB" smtClean="0"/>
              <a:t>‹#›</a:t>
            </a:fld>
            <a:endParaRPr lang="en-GB"/>
          </a:p>
        </p:txBody>
      </p:sp>
    </p:spTree>
    <p:extLst>
      <p:ext uri="{BB962C8B-B14F-4D97-AF65-F5344CB8AC3E}">
        <p14:creationId xmlns:p14="http://schemas.microsoft.com/office/powerpoint/2010/main" val="259239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7E27B-3F7D-44BC-8E35-806F10D531CC}" type="datetimeFigureOut">
              <a:rPr lang="en-GB" smtClean="0"/>
              <a:t>03/12/2018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CB26C-5D10-46AF-A72A-693F1D3A9F62}" type="slidenum">
              <a:rPr lang="en-GB" smtClean="0"/>
              <a:t>‹#›</a:t>
            </a:fld>
            <a:endParaRPr lang="en-GB"/>
          </a:p>
        </p:txBody>
      </p:sp>
    </p:spTree>
    <p:extLst>
      <p:ext uri="{BB962C8B-B14F-4D97-AF65-F5344CB8AC3E}">
        <p14:creationId xmlns:p14="http://schemas.microsoft.com/office/powerpoint/2010/main" val="2520006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7E27B-3F7D-44BC-8E35-806F10D531CC}" type="datetimeFigureOut">
              <a:rPr lang="en-GB" smtClean="0"/>
              <a:t>03/12/2018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CB26C-5D10-46AF-A72A-693F1D3A9F62}" type="slidenum">
              <a:rPr lang="en-GB" smtClean="0"/>
              <a:t>‹#›</a:t>
            </a:fld>
            <a:endParaRPr lang="en-GB"/>
          </a:p>
        </p:txBody>
      </p:sp>
    </p:spTree>
    <p:extLst>
      <p:ext uri="{BB962C8B-B14F-4D97-AF65-F5344CB8AC3E}">
        <p14:creationId xmlns:p14="http://schemas.microsoft.com/office/powerpoint/2010/main" val="2146742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12776"/>
            <a:ext cx="7772400" cy="1470025"/>
          </a:xfrm>
        </p:spPr>
        <p:txBody>
          <a:bodyPr>
            <a:normAutofit fontScale="90000"/>
          </a:bodyPr>
          <a:lstStyle/>
          <a:p>
            <a:r>
              <a:rPr lang="en-GB" sz="5300" b="1" dirty="0" smtClean="0">
                <a:latin typeface="Arial" panose="020B0604020202020204" pitchFamily="34" charset="0"/>
                <a:cs typeface="Arial" panose="020B0604020202020204" pitchFamily="34" charset="0"/>
              </a:rPr>
              <a:t>Spelling Strategies</a:t>
            </a:r>
            <a:br>
              <a:rPr lang="en-GB" sz="5300" b="1" dirty="0" smtClean="0">
                <a:latin typeface="Arial" panose="020B0604020202020204" pitchFamily="34" charset="0"/>
                <a:cs typeface="Arial" panose="020B0604020202020204" pitchFamily="34" charset="0"/>
              </a:rPr>
            </a:br>
            <a:r>
              <a:rPr lang="en-GB" sz="4900" b="1" i="1" dirty="0" smtClean="0">
                <a:latin typeface="Arial" panose="020B0604020202020204" pitchFamily="34" charset="0"/>
                <a:cs typeface="Arial" panose="020B0604020202020204" pitchFamily="34" charset="0"/>
              </a:rPr>
              <a:t>How to support your child with spelling</a:t>
            </a:r>
            <a:r>
              <a:rPr lang="en-GB" sz="5400" b="1" dirty="0" smtClean="0">
                <a:latin typeface="Arial" panose="020B0604020202020204" pitchFamily="34" charset="0"/>
                <a:cs typeface="Arial" panose="020B0604020202020204" pitchFamily="34" charset="0"/>
              </a:rPr>
              <a:t/>
            </a:r>
            <a:br>
              <a:rPr lang="en-GB" sz="5400" b="1" dirty="0" smtClean="0">
                <a:latin typeface="Arial" panose="020B0604020202020204" pitchFamily="34" charset="0"/>
                <a:cs typeface="Arial" panose="020B0604020202020204" pitchFamily="34" charset="0"/>
              </a:rPr>
            </a:br>
            <a:endParaRPr lang="en-GB" sz="54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5576" y="3212976"/>
            <a:ext cx="7488832" cy="2425824"/>
          </a:xfrm>
        </p:spPr>
        <p:txBody>
          <a:bodyPr>
            <a:normAutofit fontScale="92500" lnSpcReduction="20000"/>
          </a:bodyPr>
          <a:lstStyle/>
          <a:p>
            <a:r>
              <a:rPr lang="en-GB" i="1" dirty="0">
                <a:solidFill>
                  <a:schemeClr val="tx1"/>
                </a:solidFill>
                <a:latin typeface="Arial" panose="020B0604020202020204" pitchFamily="34" charset="0"/>
                <a:cs typeface="Arial" panose="020B0604020202020204" pitchFamily="34" charset="0"/>
              </a:rPr>
              <a:t>Children need help and encouragement to allow them to develop as confident, competent spellers. </a:t>
            </a:r>
            <a:endParaRPr lang="en-GB" i="1" dirty="0" smtClean="0">
              <a:solidFill>
                <a:schemeClr val="tx1"/>
              </a:solidFill>
              <a:latin typeface="Arial" panose="020B0604020202020204" pitchFamily="34" charset="0"/>
              <a:cs typeface="Arial" panose="020B0604020202020204" pitchFamily="34" charset="0"/>
            </a:endParaRPr>
          </a:p>
          <a:p>
            <a:r>
              <a:rPr lang="en-GB" i="1" dirty="0" smtClean="0">
                <a:solidFill>
                  <a:schemeClr val="tx1"/>
                </a:solidFill>
                <a:latin typeface="Arial" panose="020B0604020202020204" pitchFamily="34" charset="0"/>
                <a:cs typeface="Arial" panose="020B0604020202020204" pitchFamily="34" charset="0"/>
              </a:rPr>
              <a:t>To </a:t>
            </a:r>
            <a:r>
              <a:rPr lang="en-GB" i="1" dirty="0">
                <a:solidFill>
                  <a:schemeClr val="tx1"/>
                </a:solidFill>
                <a:latin typeface="Arial" panose="020B0604020202020204" pitchFamily="34" charset="0"/>
                <a:cs typeface="Arial" panose="020B0604020202020204" pitchFamily="34" charset="0"/>
              </a:rPr>
              <a:t>become competent spellers, children will need a wide range of spelling strategies. </a:t>
            </a:r>
          </a:p>
        </p:txBody>
      </p:sp>
      <p:pic>
        <p:nvPicPr>
          <p:cNvPr id="102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6093296"/>
            <a:ext cx="28289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350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53" t="16811" r="22936" b="7974"/>
          <a:stretch/>
        </p:blipFill>
        <p:spPr bwMode="auto">
          <a:xfrm>
            <a:off x="1101536" y="260648"/>
            <a:ext cx="7157545" cy="5502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5845" y="6165304"/>
            <a:ext cx="28289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968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826" t="17995" r="23464" b="21229"/>
          <a:stretch/>
        </p:blipFill>
        <p:spPr bwMode="auto">
          <a:xfrm>
            <a:off x="539552" y="332656"/>
            <a:ext cx="8211975"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7181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teaching of spelling</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414" t="15632" r="17355" b="13257"/>
          <a:stretch/>
        </p:blipFill>
        <p:spPr bwMode="auto">
          <a:xfrm>
            <a:off x="395536" y="1628800"/>
            <a:ext cx="8280920" cy="5077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813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Weekly Spelling Tests</a:t>
            </a:r>
            <a:endParaRPr lang="en-GB" dirty="0"/>
          </a:p>
        </p:txBody>
      </p:sp>
      <p:sp>
        <p:nvSpPr>
          <p:cNvPr id="3" name="Content Placeholder 2"/>
          <p:cNvSpPr>
            <a:spLocks noGrp="1"/>
          </p:cNvSpPr>
          <p:nvPr>
            <p:ph idx="1"/>
          </p:nvPr>
        </p:nvSpPr>
        <p:spPr/>
        <p:txBody>
          <a:bodyPr>
            <a:normAutofit fontScale="55000" lnSpcReduction="20000"/>
          </a:bodyPr>
          <a:lstStyle/>
          <a:p>
            <a:pPr marL="0" indent="0">
              <a:buNone/>
            </a:pPr>
            <a:endParaRPr lang="en-GB" dirty="0"/>
          </a:p>
          <a:p>
            <a:pPr marL="0" indent="0">
              <a:buNone/>
            </a:pPr>
            <a:r>
              <a:rPr lang="en-GB" sz="3800" b="1" dirty="0" smtClean="0"/>
              <a:t>Visual: </a:t>
            </a:r>
            <a:r>
              <a:rPr lang="en-GB" sz="3800" dirty="0" smtClean="0"/>
              <a:t>children are expected to practice these spellings at home using the repetitive look, cover, write method. </a:t>
            </a:r>
          </a:p>
          <a:p>
            <a:pPr marL="0" indent="0">
              <a:buNone/>
            </a:pPr>
            <a:r>
              <a:rPr lang="en-GB" sz="3800" b="1" dirty="0" smtClean="0"/>
              <a:t>Kinaesthetic: </a:t>
            </a:r>
            <a:r>
              <a:rPr lang="en-GB" sz="3800" dirty="0" smtClean="0"/>
              <a:t>accurate spelling and accurate letter formation go hand-in-hand. Consequently, handwriting sessions are used to practice spellings. </a:t>
            </a:r>
          </a:p>
          <a:p>
            <a:pPr marL="0" indent="0">
              <a:buNone/>
            </a:pPr>
            <a:r>
              <a:rPr lang="en-GB" sz="3800" b="1" dirty="0" smtClean="0"/>
              <a:t>Dictation: </a:t>
            </a:r>
            <a:r>
              <a:rPr lang="en-GB" sz="3800" dirty="0" smtClean="0"/>
              <a:t>children are to be tested weekly on their spellings. This will usually take place on a Friday during the literacy lesson. The test is carried out orally by the teacher and children are required to listen to the word, which is given context within a sentence, and then write it down in their spelling book. </a:t>
            </a:r>
          </a:p>
          <a:p>
            <a:pPr marL="0" indent="0">
              <a:buNone/>
            </a:pPr>
            <a:endParaRPr lang="en-GB" dirty="0"/>
          </a:p>
          <a:p>
            <a:pPr marL="0" indent="0">
              <a:buNone/>
            </a:pPr>
            <a:r>
              <a:rPr lang="en-GB" dirty="0" smtClean="0"/>
              <a:t>For example:</a:t>
            </a:r>
          </a:p>
          <a:p>
            <a:r>
              <a:rPr lang="en-GB" i="1" dirty="0"/>
              <a:t>Spelling 1: The word is shop.</a:t>
            </a:r>
            <a:endParaRPr lang="en-GB" dirty="0"/>
          </a:p>
          <a:p>
            <a:r>
              <a:rPr lang="en-GB" i="1" dirty="0"/>
              <a:t>Sara walked to the shop to buy a pen.</a:t>
            </a:r>
            <a:endParaRPr lang="en-GB" dirty="0"/>
          </a:p>
          <a:p>
            <a:r>
              <a:rPr lang="en-GB" i="1" dirty="0"/>
              <a:t>The word is shop</a:t>
            </a:r>
            <a:r>
              <a:rPr lang="en-GB" dirty="0"/>
              <a:t>.</a:t>
            </a:r>
          </a:p>
          <a:p>
            <a:pPr marL="0" indent="0">
              <a:buNone/>
            </a:pPr>
            <a:endParaRPr lang="en-GB" dirty="0"/>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5845" y="6165304"/>
            <a:ext cx="28289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282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children at home</a:t>
            </a:r>
            <a:endParaRPr lang="en-GB" dirty="0"/>
          </a:p>
        </p:txBody>
      </p:sp>
      <p:sp>
        <p:nvSpPr>
          <p:cNvPr id="3" name="Content Placeholder 2"/>
          <p:cNvSpPr>
            <a:spLocks noGrp="1"/>
          </p:cNvSpPr>
          <p:nvPr>
            <p:ph idx="1"/>
          </p:nvPr>
        </p:nvSpPr>
        <p:spPr/>
        <p:txBody>
          <a:bodyPr/>
          <a:lstStyle/>
          <a:p>
            <a:pPr marL="0" indent="0" algn="ctr">
              <a:buNone/>
            </a:pPr>
            <a:r>
              <a:rPr lang="en-GB" dirty="0" smtClean="0"/>
              <a:t>Spelling must be made fun, enjoyable and interesting.  Children only really become good at spelling by practising over and over again and this is best done in fun and interesting ways. </a:t>
            </a:r>
            <a:endParaRPr lang="en-GB" dirty="0"/>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6093296"/>
            <a:ext cx="28289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705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Frequency Words</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759" t="13793" r="33621" b="6667"/>
          <a:stretch/>
        </p:blipFill>
        <p:spPr bwMode="auto">
          <a:xfrm>
            <a:off x="2843808" y="1340768"/>
            <a:ext cx="3967047" cy="527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847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61" t="12699" r="14414" b="16667"/>
          <a:stretch/>
        </p:blipFill>
        <p:spPr bwMode="auto">
          <a:xfrm>
            <a:off x="-794" y="980728"/>
            <a:ext cx="9163050" cy="5167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429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TotalTime>
  <Words>211</Words>
  <Application>Microsoft Office PowerPoint</Application>
  <PresentationFormat>On-screen Show (4:3)</PresentationFormat>
  <Paragraphs>17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Spelling Strategies How to support your child with spelling </vt:lpstr>
      <vt:lpstr>PowerPoint Presentation</vt:lpstr>
      <vt:lpstr>PowerPoint Presentation</vt:lpstr>
      <vt:lpstr>The teaching of spelling</vt:lpstr>
      <vt:lpstr>Weekly Spelling Tests</vt:lpstr>
      <vt:lpstr>Supporting children at home</vt:lpstr>
      <vt:lpstr>High Frequency Words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Strategies</dc:title>
  <dc:creator>Aimee Walker</dc:creator>
  <cp:lastModifiedBy>Aimee Walker</cp:lastModifiedBy>
  <cp:revision>11</cp:revision>
  <dcterms:created xsi:type="dcterms:W3CDTF">2018-11-08T21:09:27Z</dcterms:created>
  <dcterms:modified xsi:type="dcterms:W3CDTF">2018-12-03T13:28:56Z</dcterms:modified>
</cp:coreProperties>
</file>