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2" r:id="rId3"/>
    <p:sldId id="257" r:id="rId4"/>
    <p:sldId id="258" r:id="rId5"/>
    <p:sldId id="259" r:id="rId6"/>
    <p:sldId id="260" r:id="rId7"/>
    <p:sldId id="261" r:id="rId8"/>
    <p:sldId id="263" r:id="rId9"/>
    <p:sldId id="264" r:id="rId10"/>
    <p:sldId id="26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30"/>
    <p:restoredTop sz="94655"/>
  </p:normalViewPr>
  <p:slideViewPr>
    <p:cSldViewPr snapToGrid="0" snapToObjects="1">
      <p:cViewPr>
        <p:scale>
          <a:sx n="117" d="100"/>
          <a:sy n="117" d="100"/>
        </p:scale>
        <p:origin x="-114"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CF91721-539B-5E40-9D87-AFE76B0A8858}"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23256-801F-454B-8E1C-A1633CA7BA71}" type="slidenum">
              <a:rPr lang="en-US" smtClean="0"/>
              <a:t>‹#›</a:t>
            </a:fld>
            <a:endParaRPr lang="en-US"/>
          </a:p>
        </p:txBody>
      </p:sp>
    </p:spTree>
    <p:extLst>
      <p:ext uri="{BB962C8B-B14F-4D97-AF65-F5344CB8AC3E}">
        <p14:creationId xmlns:p14="http://schemas.microsoft.com/office/powerpoint/2010/main" val="1764339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F91721-539B-5E40-9D87-AFE76B0A8858}"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23256-801F-454B-8E1C-A1633CA7BA71}" type="slidenum">
              <a:rPr lang="en-US" smtClean="0"/>
              <a:t>‹#›</a:t>
            </a:fld>
            <a:endParaRPr lang="en-US"/>
          </a:p>
        </p:txBody>
      </p:sp>
    </p:spTree>
    <p:extLst>
      <p:ext uri="{BB962C8B-B14F-4D97-AF65-F5344CB8AC3E}">
        <p14:creationId xmlns:p14="http://schemas.microsoft.com/office/powerpoint/2010/main" val="407207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F91721-539B-5E40-9D87-AFE76B0A8858}"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23256-801F-454B-8E1C-A1633CA7BA71}" type="slidenum">
              <a:rPr lang="en-US" smtClean="0"/>
              <a:t>‹#›</a:t>
            </a:fld>
            <a:endParaRPr lang="en-US"/>
          </a:p>
        </p:txBody>
      </p:sp>
    </p:spTree>
    <p:extLst>
      <p:ext uri="{BB962C8B-B14F-4D97-AF65-F5344CB8AC3E}">
        <p14:creationId xmlns:p14="http://schemas.microsoft.com/office/powerpoint/2010/main" val="19570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F91721-539B-5E40-9D87-AFE76B0A8858}"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23256-801F-454B-8E1C-A1633CA7BA71}" type="slidenum">
              <a:rPr lang="en-US" smtClean="0"/>
              <a:t>‹#›</a:t>
            </a:fld>
            <a:endParaRPr lang="en-US"/>
          </a:p>
        </p:txBody>
      </p:sp>
    </p:spTree>
    <p:extLst>
      <p:ext uri="{BB962C8B-B14F-4D97-AF65-F5344CB8AC3E}">
        <p14:creationId xmlns:p14="http://schemas.microsoft.com/office/powerpoint/2010/main" val="2334136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F91721-539B-5E40-9D87-AFE76B0A8858}"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23256-801F-454B-8E1C-A1633CA7BA71}" type="slidenum">
              <a:rPr lang="en-US" smtClean="0"/>
              <a:t>‹#›</a:t>
            </a:fld>
            <a:endParaRPr lang="en-US"/>
          </a:p>
        </p:txBody>
      </p:sp>
    </p:spTree>
    <p:extLst>
      <p:ext uri="{BB962C8B-B14F-4D97-AF65-F5344CB8AC3E}">
        <p14:creationId xmlns:p14="http://schemas.microsoft.com/office/powerpoint/2010/main" val="289668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CF91721-539B-5E40-9D87-AFE76B0A8858}"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23256-801F-454B-8E1C-A1633CA7BA71}" type="slidenum">
              <a:rPr lang="en-US" smtClean="0"/>
              <a:t>‹#›</a:t>
            </a:fld>
            <a:endParaRPr lang="en-US"/>
          </a:p>
        </p:txBody>
      </p:sp>
    </p:spTree>
    <p:extLst>
      <p:ext uri="{BB962C8B-B14F-4D97-AF65-F5344CB8AC3E}">
        <p14:creationId xmlns:p14="http://schemas.microsoft.com/office/powerpoint/2010/main" val="212224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CF91721-539B-5E40-9D87-AFE76B0A8858}" type="datetimeFigureOut">
              <a:rPr lang="en-US" smtClean="0"/>
              <a:t>10/11/2018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E23256-801F-454B-8E1C-A1633CA7BA71}" type="slidenum">
              <a:rPr lang="en-US" smtClean="0"/>
              <a:t>‹#›</a:t>
            </a:fld>
            <a:endParaRPr lang="en-US"/>
          </a:p>
        </p:txBody>
      </p:sp>
    </p:spTree>
    <p:extLst>
      <p:ext uri="{BB962C8B-B14F-4D97-AF65-F5344CB8AC3E}">
        <p14:creationId xmlns:p14="http://schemas.microsoft.com/office/powerpoint/2010/main" val="290853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CF91721-539B-5E40-9D87-AFE76B0A8858}" type="datetimeFigureOut">
              <a:rPr lang="en-US" smtClean="0"/>
              <a:t>10/11/2018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E23256-801F-454B-8E1C-A1633CA7BA71}" type="slidenum">
              <a:rPr lang="en-US" smtClean="0"/>
              <a:t>‹#›</a:t>
            </a:fld>
            <a:endParaRPr lang="en-US"/>
          </a:p>
        </p:txBody>
      </p:sp>
    </p:spTree>
    <p:extLst>
      <p:ext uri="{BB962C8B-B14F-4D97-AF65-F5344CB8AC3E}">
        <p14:creationId xmlns:p14="http://schemas.microsoft.com/office/powerpoint/2010/main" val="895677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91721-539B-5E40-9D87-AFE76B0A8858}" type="datetimeFigureOut">
              <a:rPr lang="en-US" smtClean="0"/>
              <a:t>10/11/2018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E23256-801F-454B-8E1C-A1633CA7BA71}" type="slidenum">
              <a:rPr lang="en-US" smtClean="0"/>
              <a:t>‹#›</a:t>
            </a:fld>
            <a:endParaRPr lang="en-US"/>
          </a:p>
        </p:txBody>
      </p:sp>
    </p:spTree>
    <p:extLst>
      <p:ext uri="{BB962C8B-B14F-4D97-AF65-F5344CB8AC3E}">
        <p14:creationId xmlns:p14="http://schemas.microsoft.com/office/powerpoint/2010/main" val="3060581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91721-539B-5E40-9D87-AFE76B0A8858}"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23256-801F-454B-8E1C-A1633CA7BA71}" type="slidenum">
              <a:rPr lang="en-US" smtClean="0"/>
              <a:t>‹#›</a:t>
            </a:fld>
            <a:endParaRPr lang="en-US"/>
          </a:p>
        </p:txBody>
      </p:sp>
    </p:spTree>
    <p:extLst>
      <p:ext uri="{BB962C8B-B14F-4D97-AF65-F5344CB8AC3E}">
        <p14:creationId xmlns:p14="http://schemas.microsoft.com/office/powerpoint/2010/main" val="216270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91721-539B-5E40-9D87-AFE76B0A8858}"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23256-801F-454B-8E1C-A1633CA7BA71}" type="slidenum">
              <a:rPr lang="en-US" smtClean="0"/>
              <a:t>‹#›</a:t>
            </a:fld>
            <a:endParaRPr lang="en-US"/>
          </a:p>
        </p:txBody>
      </p:sp>
    </p:spTree>
    <p:extLst>
      <p:ext uri="{BB962C8B-B14F-4D97-AF65-F5344CB8AC3E}">
        <p14:creationId xmlns:p14="http://schemas.microsoft.com/office/powerpoint/2010/main" val="394999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91721-539B-5E40-9D87-AFE76B0A8858}" type="datetimeFigureOut">
              <a:rPr lang="en-US" smtClean="0"/>
              <a:t>10/11/2018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23256-801F-454B-8E1C-A1633CA7BA71}" type="slidenum">
              <a:rPr lang="en-US" smtClean="0"/>
              <a:t>‹#›</a:t>
            </a:fld>
            <a:endParaRPr lang="en-US"/>
          </a:p>
        </p:txBody>
      </p:sp>
    </p:spTree>
    <p:extLst>
      <p:ext uri="{BB962C8B-B14F-4D97-AF65-F5344CB8AC3E}">
        <p14:creationId xmlns:p14="http://schemas.microsoft.com/office/powerpoint/2010/main" val="7779664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blog.etonhouse.com.sg/blog/ways-to-ask-your-child-questions-5-parenting-tip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blog.etonhouse.com.sg/blog/parenting-tips-5-strategies-to-support-your-childs-learning-with-question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6CD87C-4092-044C-8710-82296D37CC3B}"/>
              </a:ext>
            </a:extLst>
          </p:cNvPr>
          <p:cNvSpPr>
            <a:spLocks noGrp="1"/>
          </p:cNvSpPr>
          <p:nvPr>
            <p:ph type="ctrTitle"/>
          </p:nvPr>
        </p:nvSpPr>
        <p:spPr>
          <a:xfrm>
            <a:off x="150830" y="671412"/>
            <a:ext cx="11755225" cy="1583130"/>
          </a:xfrm>
        </p:spPr>
        <p:txBody>
          <a:bodyPr>
            <a:normAutofit fontScale="90000"/>
          </a:bodyPr>
          <a:lstStyle/>
          <a:p>
            <a:r>
              <a:rPr lang="en-GB" b="1" dirty="0"/>
              <a:t>Developing Enquiry Skills </a:t>
            </a:r>
            <a:br>
              <a:rPr lang="en-GB" b="1" dirty="0"/>
            </a:br>
            <a:r>
              <a:rPr lang="en-GB" b="1" dirty="0"/>
              <a:t>Parent Workshop</a:t>
            </a:r>
            <a:br>
              <a:rPr lang="en-GB" b="1" dirty="0"/>
            </a:br>
            <a:endParaRPr lang="en-US" dirty="0"/>
          </a:p>
        </p:txBody>
      </p:sp>
      <p:sp>
        <p:nvSpPr>
          <p:cNvPr id="4" name="Rectangle 3">
            <a:extLst>
              <a:ext uri="{FF2B5EF4-FFF2-40B4-BE49-F238E27FC236}">
                <a16:creationId xmlns="" xmlns:a16="http://schemas.microsoft.com/office/drawing/2014/main" id="{5CD99559-565C-2940-8D43-A696808D6EDA}"/>
              </a:ext>
            </a:extLst>
          </p:cNvPr>
          <p:cNvSpPr/>
          <p:nvPr/>
        </p:nvSpPr>
        <p:spPr>
          <a:xfrm>
            <a:off x="2234153" y="5619891"/>
            <a:ext cx="7409467" cy="954107"/>
          </a:xfrm>
          <a:prstGeom prst="rect">
            <a:avLst/>
          </a:prstGeom>
        </p:spPr>
        <p:txBody>
          <a:bodyPr wrap="square">
            <a:spAutoFit/>
          </a:bodyPr>
          <a:lstStyle/>
          <a:p>
            <a:pPr algn="ctr"/>
            <a:endParaRPr lang="en-GB" sz="2800" dirty="0">
              <a:solidFill>
                <a:srgbClr val="333333"/>
              </a:solidFill>
              <a:latin typeface="Open Sans"/>
            </a:endParaRPr>
          </a:p>
          <a:p>
            <a:pPr algn="ctr"/>
            <a:r>
              <a:rPr lang="en-GB" sz="2800" dirty="0">
                <a:solidFill>
                  <a:srgbClr val="333333"/>
                </a:solidFill>
                <a:latin typeface="Open Sans"/>
              </a:rPr>
              <a:t>Mr Farquhar </a:t>
            </a:r>
            <a:endParaRPr lang="en-US" sz="2800" dirty="0"/>
          </a:p>
        </p:txBody>
      </p:sp>
      <p:sp>
        <p:nvSpPr>
          <p:cNvPr id="5" name="Rectangle 4">
            <a:extLst>
              <a:ext uri="{FF2B5EF4-FFF2-40B4-BE49-F238E27FC236}">
                <a16:creationId xmlns="" xmlns:a16="http://schemas.microsoft.com/office/drawing/2014/main" id="{B5B3868F-0B5D-4E4E-B342-8714BC631618}"/>
              </a:ext>
            </a:extLst>
          </p:cNvPr>
          <p:cNvSpPr/>
          <p:nvPr/>
        </p:nvSpPr>
        <p:spPr>
          <a:xfrm>
            <a:off x="2837468" y="5250558"/>
            <a:ext cx="7890235" cy="369332"/>
          </a:xfrm>
          <a:prstGeom prst="rect">
            <a:avLst/>
          </a:prstGeom>
        </p:spPr>
        <p:txBody>
          <a:bodyPr wrap="square">
            <a:spAutoFit/>
          </a:bodyPr>
          <a:lstStyle/>
          <a:p>
            <a:r>
              <a:rPr lang="en-GB" b="0" i="0" u="none" strike="noStrike" dirty="0">
                <a:solidFill>
                  <a:srgbClr val="555555"/>
                </a:solidFill>
                <a:effectLst/>
                <a:latin typeface="Open Sans"/>
              </a:rPr>
              <a:t>Encouraging children to ask questions about the world around them</a:t>
            </a:r>
            <a:endParaRPr lang="en-US" dirty="0"/>
          </a:p>
        </p:txBody>
      </p:sp>
      <p:pic>
        <p:nvPicPr>
          <p:cNvPr id="6"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33" y="1999001"/>
            <a:ext cx="2567275" cy="2567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196" y="2254542"/>
            <a:ext cx="2016389" cy="25695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8021" y="2480247"/>
            <a:ext cx="3771201" cy="211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289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ABBBDB-875C-F54B-96FE-A9CBF281A923}"/>
              </a:ext>
            </a:extLst>
          </p:cNvPr>
          <p:cNvSpPr>
            <a:spLocks noGrp="1"/>
          </p:cNvSpPr>
          <p:nvPr>
            <p:ph type="title"/>
          </p:nvPr>
        </p:nvSpPr>
        <p:spPr/>
        <p:txBody>
          <a:bodyPr>
            <a:normAutofit fontScale="90000"/>
          </a:bodyPr>
          <a:lstStyle/>
          <a:p>
            <a:r>
              <a:rPr lang="en-GB" dirty="0"/>
              <a:t>Starting open-ended questions:</a:t>
            </a:r>
            <a:br>
              <a:rPr lang="en-GB" dirty="0"/>
            </a:br>
            <a:endParaRPr lang="en-US" dirty="0"/>
          </a:p>
        </p:txBody>
      </p:sp>
      <p:sp>
        <p:nvSpPr>
          <p:cNvPr id="3" name="Content Placeholder 2">
            <a:extLst>
              <a:ext uri="{FF2B5EF4-FFF2-40B4-BE49-F238E27FC236}">
                <a16:creationId xmlns="" xmlns:a16="http://schemas.microsoft.com/office/drawing/2014/main" id="{EBA8C1D3-7E85-FB4B-875D-7078B9FD6611}"/>
              </a:ext>
            </a:extLst>
          </p:cNvPr>
          <p:cNvSpPr>
            <a:spLocks noGrp="1"/>
          </p:cNvSpPr>
          <p:nvPr>
            <p:ph idx="1"/>
          </p:nvPr>
        </p:nvSpPr>
        <p:spPr>
          <a:xfrm>
            <a:off x="437322" y="1825625"/>
            <a:ext cx="10916479" cy="4351338"/>
          </a:xfrm>
        </p:spPr>
        <p:txBody>
          <a:bodyPr>
            <a:normAutofit fontScale="70000" lnSpcReduction="20000"/>
          </a:bodyPr>
          <a:lstStyle/>
          <a:p>
            <a:pPr marL="0" indent="0">
              <a:buNone/>
            </a:pPr>
            <a:r>
              <a:rPr lang="en-GB" dirty="0"/>
              <a:t/>
            </a:r>
            <a:br>
              <a:rPr lang="en-GB" dirty="0"/>
            </a:br>
            <a:r>
              <a:rPr lang="en-GB" dirty="0"/>
              <a:t>Here are 9 easy ways to start an open-ended question:</a:t>
            </a:r>
            <a:br>
              <a:rPr lang="en-GB" dirty="0"/>
            </a:br>
            <a:r>
              <a:rPr lang="en-GB" dirty="0"/>
              <a:t/>
            </a:r>
            <a:br>
              <a:rPr lang="en-GB" dirty="0"/>
            </a:br>
            <a:r>
              <a:rPr lang="en-GB" dirty="0">
                <a:solidFill>
                  <a:schemeClr val="bg1"/>
                </a:solidFill>
              </a:rPr>
              <a:t>1. What would happen if...</a:t>
            </a:r>
          </a:p>
          <a:p>
            <a:pPr marL="0" indent="0">
              <a:buNone/>
            </a:pPr>
            <a:r>
              <a:rPr lang="en-GB" dirty="0">
                <a:solidFill>
                  <a:schemeClr val="bg1"/>
                </a:solidFill>
              </a:rPr>
              <a:t>2. What do you think about...</a:t>
            </a:r>
          </a:p>
          <a:p>
            <a:pPr marL="0" indent="0">
              <a:buNone/>
            </a:pPr>
            <a:r>
              <a:rPr lang="en-GB" dirty="0">
                <a:solidFill>
                  <a:schemeClr val="bg1"/>
                </a:solidFill>
              </a:rPr>
              <a:t>3. I wonder...</a:t>
            </a:r>
          </a:p>
          <a:p>
            <a:pPr marL="0" indent="0">
              <a:buNone/>
            </a:pPr>
            <a:r>
              <a:rPr lang="en-GB" dirty="0">
                <a:solidFill>
                  <a:schemeClr val="bg1"/>
                </a:solidFill>
              </a:rPr>
              <a:t>4. In what way...</a:t>
            </a:r>
          </a:p>
          <a:p>
            <a:pPr marL="0" indent="0">
              <a:buNone/>
            </a:pPr>
            <a:r>
              <a:rPr lang="en-GB" dirty="0">
                <a:solidFill>
                  <a:schemeClr val="bg1"/>
                </a:solidFill>
              </a:rPr>
              <a:t>5. Tell me about...</a:t>
            </a:r>
          </a:p>
          <a:p>
            <a:pPr marL="0" indent="0">
              <a:buNone/>
            </a:pPr>
            <a:r>
              <a:rPr lang="en-GB" dirty="0">
                <a:solidFill>
                  <a:schemeClr val="bg1"/>
                </a:solidFill>
              </a:rPr>
              <a:t>6. How can we...</a:t>
            </a:r>
          </a:p>
          <a:p>
            <a:pPr marL="0" indent="0">
              <a:buNone/>
            </a:pPr>
            <a:r>
              <a:rPr lang="en-GB" dirty="0">
                <a:solidFill>
                  <a:schemeClr val="bg1"/>
                </a:solidFill>
              </a:rPr>
              <a:t>7. What would you do...</a:t>
            </a:r>
          </a:p>
          <a:p>
            <a:pPr marL="0" indent="0">
              <a:buNone/>
            </a:pPr>
            <a:r>
              <a:rPr lang="en-GB" dirty="0">
                <a:solidFill>
                  <a:schemeClr val="bg1"/>
                </a:solidFill>
              </a:rPr>
              <a:t>8. How did you...</a:t>
            </a:r>
          </a:p>
          <a:p>
            <a:pPr marL="0" indent="0">
              <a:buNone/>
            </a:pPr>
            <a:r>
              <a:rPr lang="en-GB" dirty="0">
                <a:solidFill>
                  <a:schemeClr val="bg1"/>
                </a:solidFill>
              </a:rPr>
              <a:t>9. Why do you think…</a:t>
            </a:r>
            <a:r>
              <a:rPr lang="en-GB" dirty="0"/>
              <a:t/>
            </a:r>
            <a:br>
              <a:rPr lang="en-GB" dirty="0"/>
            </a:br>
            <a:endParaRPr lang="en-GB" dirty="0"/>
          </a:p>
          <a:p>
            <a:endParaRPr lang="en-US" dirty="0"/>
          </a:p>
        </p:txBody>
      </p:sp>
    </p:spTree>
    <p:extLst>
      <p:ext uri="{BB962C8B-B14F-4D97-AF65-F5344CB8AC3E}">
        <p14:creationId xmlns:p14="http://schemas.microsoft.com/office/powerpoint/2010/main" val="1486482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6CD87C-4092-044C-8710-82296D37CC3B}"/>
              </a:ext>
            </a:extLst>
          </p:cNvPr>
          <p:cNvSpPr>
            <a:spLocks noGrp="1"/>
          </p:cNvSpPr>
          <p:nvPr>
            <p:ph type="ctrTitle"/>
          </p:nvPr>
        </p:nvSpPr>
        <p:spPr>
          <a:xfrm>
            <a:off x="150830" y="671412"/>
            <a:ext cx="11755225" cy="1583130"/>
          </a:xfrm>
        </p:spPr>
        <p:txBody>
          <a:bodyPr>
            <a:normAutofit fontScale="90000"/>
          </a:bodyPr>
          <a:lstStyle/>
          <a:p>
            <a:r>
              <a:rPr lang="en-GB" b="1" dirty="0"/>
              <a:t>Developing Enquiry Skills </a:t>
            </a:r>
            <a:br>
              <a:rPr lang="en-GB" b="1" dirty="0"/>
            </a:br>
            <a:r>
              <a:rPr lang="en-GB" b="1" dirty="0"/>
              <a:t>Parent Workshop</a:t>
            </a:r>
            <a:br>
              <a:rPr lang="en-GB" b="1" dirty="0"/>
            </a:br>
            <a:endParaRPr lang="en-US" dirty="0"/>
          </a:p>
        </p:txBody>
      </p:sp>
      <p:sp>
        <p:nvSpPr>
          <p:cNvPr id="4" name="Rectangle 3">
            <a:extLst>
              <a:ext uri="{FF2B5EF4-FFF2-40B4-BE49-F238E27FC236}">
                <a16:creationId xmlns="" xmlns:a16="http://schemas.microsoft.com/office/drawing/2014/main" id="{5CD99559-565C-2940-8D43-A696808D6EDA}"/>
              </a:ext>
            </a:extLst>
          </p:cNvPr>
          <p:cNvSpPr/>
          <p:nvPr/>
        </p:nvSpPr>
        <p:spPr>
          <a:xfrm>
            <a:off x="2234153" y="5619891"/>
            <a:ext cx="7409467" cy="954107"/>
          </a:xfrm>
          <a:prstGeom prst="rect">
            <a:avLst/>
          </a:prstGeom>
        </p:spPr>
        <p:txBody>
          <a:bodyPr wrap="square">
            <a:spAutoFit/>
          </a:bodyPr>
          <a:lstStyle/>
          <a:p>
            <a:pPr algn="ctr"/>
            <a:endParaRPr lang="en-GB" sz="2800" dirty="0">
              <a:solidFill>
                <a:srgbClr val="333333"/>
              </a:solidFill>
              <a:latin typeface="Open Sans"/>
            </a:endParaRPr>
          </a:p>
          <a:p>
            <a:pPr algn="ctr"/>
            <a:r>
              <a:rPr lang="en-GB" sz="2800" dirty="0">
                <a:solidFill>
                  <a:srgbClr val="333333"/>
                </a:solidFill>
                <a:latin typeface="Open Sans"/>
              </a:rPr>
              <a:t>Mr Farquhar </a:t>
            </a:r>
            <a:endParaRPr lang="en-US" sz="2800" dirty="0"/>
          </a:p>
        </p:txBody>
      </p:sp>
      <p:sp>
        <p:nvSpPr>
          <p:cNvPr id="5" name="Rectangle 4">
            <a:extLst>
              <a:ext uri="{FF2B5EF4-FFF2-40B4-BE49-F238E27FC236}">
                <a16:creationId xmlns="" xmlns:a16="http://schemas.microsoft.com/office/drawing/2014/main" id="{B5B3868F-0B5D-4E4E-B342-8714BC631618}"/>
              </a:ext>
            </a:extLst>
          </p:cNvPr>
          <p:cNvSpPr/>
          <p:nvPr/>
        </p:nvSpPr>
        <p:spPr>
          <a:xfrm>
            <a:off x="2041072" y="5250558"/>
            <a:ext cx="8686632" cy="369332"/>
          </a:xfrm>
          <a:prstGeom prst="rect">
            <a:avLst/>
          </a:prstGeom>
        </p:spPr>
        <p:txBody>
          <a:bodyPr wrap="square">
            <a:spAutoFit/>
          </a:bodyPr>
          <a:lstStyle/>
          <a:p>
            <a:r>
              <a:rPr lang="en-GB" b="1" i="0" u="none" strike="noStrike" dirty="0">
                <a:solidFill>
                  <a:srgbClr val="555555"/>
                </a:solidFill>
                <a:effectLst/>
                <a:latin typeface="Open Sans"/>
              </a:rPr>
              <a:t>Encouraging children to ask questions about the world around them</a:t>
            </a:r>
            <a:endParaRPr lang="en-US" b="1" dirty="0"/>
          </a:p>
        </p:txBody>
      </p:sp>
      <p:pic>
        <p:nvPicPr>
          <p:cNvPr id="6"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33" y="1999001"/>
            <a:ext cx="2567275" cy="2567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196" y="2254542"/>
            <a:ext cx="2016389" cy="25695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8021" y="2480247"/>
            <a:ext cx="3771201" cy="211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886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D2643700-4054-4749-8183-5A46DA543AF7}"/>
              </a:ext>
            </a:extLst>
          </p:cNvPr>
          <p:cNvPicPr>
            <a:picLocks noChangeAspect="1"/>
          </p:cNvPicPr>
          <p:nvPr/>
        </p:nvPicPr>
        <p:blipFill>
          <a:blip r:embed="rId2"/>
          <a:stretch>
            <a:fillRect/>
          </a:stretch>
        </p:blipFill>
        <p:spPr>
          <a:xfrm>
            <a:off x="2027583" y="1612672"/>
            <a:ext cx="8691771" cy="3986095"/>
          </a:xfrm>
          <a:prstGeom prst="rect">
            <a:avLst/>
          </a:prstGeom>
        </p:spPr>
      </p:pic>
    </p:spTree>
    <p:extLst>
      <p:ext uri="{BB962C8B-B14F-4D97-AF65-F5344CB8AC3E}">
        <p14:creationId xmlns:p14="http://schemas.microsoft.com/office/powerpoint/2010/main" val="2428658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E6B4A0-B5C2-D24C-A25F-3AA23DC41261}"/>
              </a:ext>
            </a:extLst>
          </p:cNvPr>
          <p:cNvSpPr>
            <a:spLocks noGrp="1"/>
          </p:cNvSpPr>
          <p:nvPr>
            <p:ph type="title"/>
          </p:nvPr>
        </p:nvSpPr>
        <p:spPr>
          <a:xfrm>
            <a:off x="838200" y="365127"/>
            <a:ext cx="10929731" cy="1325563"/>
          </a:xfrm>
        </p:spPr>
        <p:txBody>
          <a:bodyPr>
            <a:normAutofit fontScale="90000"/>
          </a:bodyPr>
          <a:lstStyle/>
          <a:p>
            <a:r>
              <a:rPr lang="en-GB" b="1" dirty="0"/>
              <a:t>5 Strategies To Support Your Child's Learning With Questions</a:t>
            </a:r>
            <a:br>
              <a:rPr lang="en-GB" b="1" dirty="0"/>
            </a:br>
            <a:endParaRPr lang="en-US" dirty="0"/>
          </a:p>
        </p:txBody>
      </p:sp>
      <p:sp>
        <p:nvSpPr>
          <p:cNvPr id="5" name="Rectangle 4">
            <a:extLst>
              <a:ext uri="{FF2B5EF4-FFF2-40B4-BE49-F238E27FC236}">
                <a16:creationId xmlns="" xmlns:a16="http://schemas.microsoft.com/office/drawing/2014/main" id="{C3B0A7A2-0830-D74C-B164-8F039A106BC2}"/>
              </a:ext>
            </a:extLst>
          </p:cNvPr>
          <p:cNvSpPr/>
          <p:nvPr/>
        </p:nvSpPr>
        <p:spPr>
          <a:xfrm>
            <a:off x="838200" y="1989133"/>
            <a:ext cx="9617765" cy="646331"/>
          </a:xfrm>
          <a:prstGeom prst="rect">
            <a:avLst/>
          </a:prstGeom>
        </p:spPr>
        <p:txBody>
          <a:bodyPr wrap="square">
            <a:spAutoFit/>
          </a:bodyPr>
          <a:lstStyle/>
          <a:p>
            <a:r>
              <a:rPr lang="en-GB" b="0" i="0" u="none" strike="noStrike" dirty="0">
                <a:solidFill>
                  <a:srgbClr val="585858"/>
                </a:solidFill>
                <a:effectLst/>
                <a:latin typeface="Open Sans"/>
              </a:rPr>
              <a:t>1. Encourage your child to ask the “why” question. It is important for children to know why things happen and they ask questions to gain information.</a:t>
            </a:r>
            <a:endParaRPr lang="en-US" dirty="0"/>
          </a:p>
        </p:txBody>
      </p:sp>
      <p:sp>
        <p:nvSpPr>
          <p:cNvPr id="6" name="Rectangle 5">
            <a:extLst>
              <a:ext uri="{FF2B5EF4-FFF2-40B4-BE49-F238E27FC236}">
                <a16:creationId xmlns="" xmlns:a16="http://schemas.microsoft.com/office/drawing/2014/main" id="{E5A91D23-A9E0-FA4C-A29B-0224C9AD5878}"/>
              </a:ext>
            </a:extLst>
          </p:cNvPr>
          <p:cNvSpPr/>
          <p:nvPr/>
        </p:nvSpPr>
        <p:spPr>
          <a:xfrm>
            <a:off x="838200" y="3340068"/>
            <a:ext cx="9962323" cy="923330"/>
          </a:xfrm>
          <a:prstGeom prst="rect">
            <a:avLst/>
          </a:prstGeom>
        </p:spPr>
        <p:txBody>
          <a:bodyPr wrap="square">
            <a:spAutoFit/>
          </a:bodyPr>
          <a:lstStyle/>
          <a:p>
            <a:r>
              <a:rPr lang="en-GB" b="0" i="0" u="none" strike="noStrike" dirty="0">
                <a:solidFill>
                  <a:srgbClr val="585858"/>
                </a:solidFill>
                <a:effectLst/>
                <a:latin typeface="Open Sans"/>
              </a:rPr>
              <a:t>2. If your child asks a question and you do not know the answer, it is fine to say, “ I don’t know! Let’s find out together.” You can work with your child to research and find answers to the questions.</a:t>
            </a:r>
            <a:endParaRPr lang="en-US" dirty="0"/>
          </a:p>
        </p:txBody>
      </p:sp>
      <p:sp>
        <p:nvSpPr>
          <p:cNvPr id="7" name="Rectangle 6">
            <a:extLst>
              <a:ext uri="{FF2B5EF4-FFF2-40B4-BE49-F238E27FC236}">
                <a16:creationId xmlns="" xmlns:a16="http://schemas.microsoft.com/office/drawing/2014/main" id="{608E07B7-1E00-144F-B2A6-26CC2A65EBFD}"/>
              </a:ext>
            </a:extLst>
          </p:cNvPr>
          <p:cNvSpPr/>
          <p:nvPr/>
        </p:nvSpPr>
        <p:spPr>
          <a:xfrm>
            <a:off x="838201" y="4732333"/>
            <a:ext cx="10240617" cy="1477328"/>
          </a:xfrm>
          <a:prstGeom prst="rect">
            <a:avLst/>
          </a:prstGeom>
        </p:spPr>
        <p:txBody>
          <a:bodyPr wrap="square">
            <a:spAutoFit/>
          </a:bodyPr>
          <a:lstStyle/>
          <a:p>
            <a:r>
              <a:rPr lang="en-GB" b="0" i="0" u="none" strike="noStrike" dirty="0">
                <a:solidFill>
                  <a:srgbClr val="585858"/>
                </a:solidFill>
                <a:effectLst/>
                <a:latin typeface="Open Sans"/>
              </a:rPr>
              <a:t>3. Value the questions that your child asks. If you get flustered or annoyed easily by your child’s questions, he/she may begin to think that you do not want to answer questions or that asking questions is not okay. Focus on showing your child that questions matter by giving encouraging responses. This will encourage your child to ask questions freely and feel good about being curious. </a:t>
            </a:r>
            <a:endParaRPr lang="en-US" dirty="0"/>
          </a:p>
        </p:txBody>
      </p:sp>
    </p:spTree>
    <p:extLst>
      <p:ext uri="{BB962C8B-B14F-4D97-AF65-F5344CB8AC3E}">
        <p14:creationId xmlns:p14="http://schemas.microsoft.com/office/powerpoint/2010/main" val="7739119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6B0704-58FE-6B4A-A1FC-ABEE82A5B0A1}"/>
              </a:ext>
            </a:extLst>
          </p:cNvPr>
          <p:cNvSpPr>
            <a:spLocks noGrp="1"/>
          </p:cNvSpPr>
          <p:nvPr>
            <p:ph type="title"/>
          </p:nvPr>
        </p:nvSpPr>
        <p:spPr/>
        <p:txBody>
          <a:bodyPr>
            <a:normAutofit fontScale="90000"/>
          </a:bodyPr>
          <a:lstStyle/>
          <a:p>
            <a:r>
              <a:rPr lang="en-GB" b="1" dirty="0"/>
              <a:t>5 Strategies To Support Your Child's Learning With Questions</a:t>
            </a:r>
            <a:endParaRPr lang="en-US" dirty="0"/>
          </a:p>
        </p:txBody>
      </p:sp>
      <p:sp>
        <p:nvSpPr>
          <p:cNvPr id="4" name="Rectangle 3">
            <a:extLst>
              <a:ext uri="{FF2B5EF4-FFF2-40B4-BE49-F238E27FC236}">
                <a16:creationId xmlns="" xmlns:a16="http://schemas.microsoft.com/office/drawing/2014/main" id="{F4391DB8-6692-364B-824A-D3F57410F16F}"/>
              </a:ext>
            </a:extLst>
          </p:cNvPr>
          <p:cNvSpPr/>
          <p:nvPr/>
        </p:nvSpPr>
        <p:spPr>
          <a:xfrm>
            <a:off x="757288" y="2137058"/>
            <a:ext cx="10596513" cy="1200329"/>
          </a:xfrm>
          <a:prstGeom prst="rect">
            <a:avLst/>
          </a:prstGeom>
        </p:spPr>
        <p:txBody>
          <a:bodyPr wrap="square">
            <a:spAutoFit/>
          </a:bodyPr>
          <a:lstStyle/>
          <a:p>
            <a:r>
              <a:rPr lang="en-GB" b="0" i="0" u="none" strike="noStrike" dirty="0">
                <a:solidFill>
                  <a:srgbClr val="585858"/>
                </a:solidFill>
                <a:effectLst/>
                <a:latin typeface="Open Sans"/>
              </a:rPr>
              <a:t> 4. If we want our children to be confident in asking questions, we will have to </a:t>
            </a:r>
            <a:r>
              <a:rPr lang="en-GB" b="0" i="0" u="none" strike="noStrike" dirty="0">
                <a:solidFill>
                  <a:srgbClr val="CC0000"/>
                </a:solidFill>
                <a:effectLst/>
                <a:latin typeface="Open Sans"/>
                <a:hlinkClick r:id="rId2"/>
              </a:rPr>
              <a:t>model asking questions</a:t>
            </a:r>
            <a:r>
              <a:rPr lang="en-GB" b="0" i="0" u="none" strike="noStrike" dirty="0">
                <a:solidFill>
                  <a:srgbClr val="585858"/>
                </a:solidFill>
                <a:effectLst/>
                <a:latin typeface="Open Sans"/>
              </a:rPr>
              <a:t>. Ask questions around specific experiences, for e.g., If your child sees another child crying and asks, “Why is that baby crying?” you can ask, “What do you think happened to make the baby sad?" or “What things make you feel sad?”</a:t>
            </a:r>
            <a:endParaRPr lang="en-US" dirty="0"/>
          </a:p>
        </p:txBody>
      </p:sp>
      <p:sp>
        <p:nvSpPr>
          <p:cNvPr id="5" name="Rectangle 4">
            <a:extLst>
              <a:ext uri="{FF2B5EF4-FFF2-40B4-BE49-F238E27FC236}">
                <a16:creationId xmlns="" xmlns:a16="http://schemas.microsoft.com/office/drawing/2014/main" id="{235E044A-CFEC-5D4E-9149-DE95907F4BC0}"/>
              </a:ext>
            </a:extLst>
          </p:cNvPr>
          <p:cNvSpPr/>
          <p:nvPr/>
        </p:nvSpPr>
        <p:spPr>
          <a:xfrm>
            <a:off x="838200" y="4680111"/>
            <a:ext cx="10108096" cy="369332"/>
          </a:xfrm>
          <a:prstGeom prst="rect">
            <a:avLst/>
          </a:prstGeom>
        </p:spPr>
        <p:txBody>
          <a:bodyPr wrap="square">
            <a:spAutoFit/>
          </a:bodyPr>
          <a:lstStyle/>
          <a:p>
            <a:r>
              <a:rPr lang="en-GB" b="0" i="0" u="none" strike="noStrike" dirty="0">
                <a:solidFill>
                  <a:srgbClr val="585858"/>
                </a:solidFill>
                <a:effectLst/>
                <a:latin typeface="Open Sans"/>
              </a:rPr>
              <a:t>5. Give children enough time to think and come up with questions.</a:t>
            </a:r>
            <a:endParaRPr lang="en-US" dirty="0"/>
          </a:p>
        </p:txBody>
      </p:sp>
    </p:spTree>
    <p:extLst>
      <p:ext uri="{BB962C8B-B14F-4D97-AF65-F5344CB8AC3E}">
        <p14:creationId xmlns:p14="http://schemas.microsoft.com/office/powerpoint/2010/main" val="34500662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74DDA3-CAA2-9146-8E4D-4FB10C87B02E}"/>
              </a:ext>
            </a:extLst>
          </p:cNvPr>
          <p:cNvSpPr>
            <a:spLocks noGrp="1"/>
          </p:cNvSpPr>
          <p:nvPr>
            <p:ph type="title"/>
          </p:nvPr>
        </p:nvSpPr>
        <p:spPr/>
        <p:txBody>
          <a:bodyPr/>
          <a:lstStyle/>
          <a:p>
            <a:r>
              <a:rPr lang="en-US" dirty="0"/>
              <a:t>How to ask good questions</a:t>
            </a:r>
          </a:p>
        </p:txBody>
      </p:sp>
      <p:sp>
        <p:nvSpPr>
          <p:cNvPr id="3" name="Content Placeholder 2">
            <a:extLst>
              <a:ext uri="{FF2B5EF4-FFF2-40B4-BE49-F238E27FC236}">
                <a16:creationId xmlns="" xmlns:a16="http://schemas.microsoft.com/office/drawing/2014/main" id="{C4F4E85F-D9CE-4D4A-B235-786D98329567}"/>
              </a:ext>
            </a:extLst>
          </p:cNvPr>
          <p:cNvSpPr>
            <a:spLocks noGrp="1"/>
          </p:cNvSpPr>
          <p:nvPr>
            <p:ph idx="1"/>
          </p:nvPr>
        </p:nvSpPr>
        <p:spPr>
          <a:xfrm>
            <a:off x="530679" y="1825625"/>
            <a:ext cx="11303513" cy="1739210"/>
          </a:xfrm>
        </p:spPr>
        <p:txBody>
          <a:bodyPr>
            <a:noAutofit/>
          </a:bodyPr>
          <a:lstStyle/>
          <a:p>
            <a:pPr marL="0" indent="0">
              <a:buNone/>
            </a:pPr>
            <a:r>
              <a:rPr lang="en-GB" sz="2000" dirty="0">
                <a:solidFill>
                  <a:schemeClr val="bg1"/>
                </a:solidFill>
                <a:latin typeface="Open Sans"/>
              </a:rPr>
              <a:t>1. Ask one question at a time. Multiple questions at the same time create confusion. A constant barrage of questions is very likely to overwhelm and pressurise children. E.g. How was school? Did you learn anything? What did you have for lunch? </a:t>
            </a:r>
            <a:endParaRPr lang="en-US" sz="2000" dirty="0">
              <a:solidFill>
                <a:schemeClr val="bg1"/>
              </a:solidFill>
              <a:latin typeface="Open Sans"/>
            </a:endParaRPr>
          </a:p>
        </p:txBody>
      </p:sp>
      <p:sp>
        <p:nvSpPr>
          <p:cNvPr id="4" name="Rectangle 3">
            <a:extLst>
              <a:ext uri="{FF2B5EF4-FFF2-40B4-BE49-F238E27FC236}">
                <a16:creationId xmlns="" xmlns:a16="http://schemas.microsoft.com/office/drawing/2014/main" id="{1CEDD507-C86D-DB4E-B544-8662E974451E}"/>
              </a:ext>
            </a:extLst>
          </p:cNvPr>
          <p:cNvSpPr/>
          <p:nvPr/>
        </p:nvSpPr>
        <p:spPr>
          <a:xfrm>
            <a:off x="609601" y="3818068"/>
            <a:ext cx="10972800" cy="1077218"/>
          </a:xfrm>
          <a:prstGeom prst="rect">
            <a:avLst/>
          </a:prstGeom>
        </p:spPr>
        <p:txBody>
          <a:bodyPr wrap="square">
            <a:spAutoFit/>
          </a:bodyPr>
          <a:lstStyle/>
          <a:p>
            <a:r>
              <a:rPr lang="en-GB" sz="1600" b="1" i="0" u="none" strike="noStrike" dirty="0">
                <a:solidFill>
                  <a:schemeClr val="bg1"/>
                </a:solidFill>
                <a:effectLst/>
                <a:latin typeface="Open Sans"/>
              </a:rPr>
              <a:t>2. Avoid too many closed questions.</a:t>
            </a:r>
            <a:r>
              <a:rPr lang="en-GB" sz="1600" b="0" i="0" u="none" strike="noStrike" dirty="0">
                <a:solidFill>
                  <a:schemeClr val="bg1"/>
                </a:solidFill>
                <a:effectLst/>
                <a:latin typeface="Open Sans"/>
              </a:rPr>
              <a:t> Closed questions limit responses as they often invite short one word answers like ‘yes’ and ‘no’. Closed questions often request specific facts or information. However, it is important to remember that we </a:t>
            </a:r>
            <a:r>
              <a:rPr lang="en-GB" sz="1600" b="0" i="0" u="none" strike="noStrike" dirty="0">
                <a:solidFill>
                  <a:schemeClr val="bg1"/>
                </a:solidFill>
                <a:effectLst/>
                <a:latin typeface="Open Sans"/>
                <a:hlinkClick r:id="rId2"/>
              </a:rPr>
              <a:t>ask questions to stimulate children’s thinking</a:t>
            </a:r>
            <a:r>
              <a:rPr lang="en-GB" sz="1600" b="0" i="0" u="none" strike="noStrike" dirty="0">
                <a:solidFill>
                  <a:schemeClr val="bg1"/>
                </a:solidFill>
                <a:effectLst/>
                <a:latin typeface="Open Sans"/>
              </a:rPr>
              <a:t>, to encourage discovery and build interest, not simply to obtain ‘correct’ or predetermined answers.</a:t>
            </a:r>
            <a:endParaRPr lang="en-US" sz="1600" dirty="0">
              <a:solidFill>
                <a:schemeClr val="bg1"/>
              </a:solidFill>
            </a:endParaRPr>
          </a:p>
        </p:txBody>
      </p:sp>
    </p:spTree>
    <p:extLst>
      <p:ext uri="{BB962C8B-B14F-4D97-AF65-F5344CB8AC3E}">
        <p14:creationId xmlns:p14="http://schemas.microsoft.com/office/powerpoint/2010/main" val="3488013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694A5D-B723-E54E-913E-0D7D5A0EF9FA}"/>
              </a:ext>
            </a:extLst>
          </p:cNvPr>
          <p:cNvSpPr>
            <a:spLocks noGrp="1"/>
          </p:cNvSpPr>
          <p:nvPr>
            <p:ph type="title"/>
          </p:nvPr>
        </p:nvSpPr>
        <p:spPr/>
        <p:txBody>
          <a:bodyPr/>
          <a:lstStyle/>
          <a:p>
            <a:r>
              <a:rPr lang="en-US" dirty="0"/>
              <a:t>How to ask good questions</a:t>
            </a:r>
          </a:p>
        </p:txBody>
      </p:sp>
      <p:sp>
        <p:nvSpPr>
          <p:cNvPr id="3" name="Content Placeholder 2">
            <a:extLst>
              <a:ext uri="{FF2B5EF4-FFF2-40B4-BE49-F238E27FC236}">
                <a16:creationId xmlns="" xmlns:a16="http://schemas.microsoft.com/office/drawing/2014/main" id="{873DA6B4-4877-A246-B934-6A10F235F7EC}"/>
              </a:ext>
            </a:extLst>
          </p:cNvPr>
          <p:cNvSpPr>
            <a:spLocks noGrp="1"/>
          </p:cNvSpPr>
          <p:nvPr>
            <p:ph idx="1"/>
          </p:nvPr>
        </p:nvSpPr>
        <p:spPr>
          <a:xfrm>
            <a:off x="838200" y="1825625"/>
            <a:ext cx="10515600" cy="2229540"/>
          </a:xfrm>
        </p:spPr>
        <p:txBody>
          <a:bodyPr>
            <a:normAutofit/>
          </a:bodyPr>
          <a:lstStyle/>
          <a:p>
            <a:pPr marL="0" indent="0">
              <a:buNone/>
            </a:pPr>
            <a:r>
              <a:rPr lang="en-GB" sz="1800" b="1" dirty="0">
                <a:solidFill>
                  <a:schemeClr val="bg1"/>
                </a:solidFill>
                <a:latin typeface="Open Sans"/>
              </a:rPr>
              <a:t>3. Try not to answer your own questions.</a:t>
            </a:r>
            <a:r>
              <a:rPr lang="en-GB" sz="1800" dirty="0">
                <a:solidFill>
                  <a:schemeClr val="bg1"/>
                </a:solidFill>
                <a:latin typeface="Open Sans"/>
              </a:rPr>
              <a:t> E.g. What was on your sandwich? Cheese? Did you like it? Yes? To communicate and connect meaningfully, allow your child to share his or her feelings, understandings and theories. Show that you are genuinely interested to know what he or she thinks, feels and believes.</a:t>
            </a:r>
            <a:endParaRPr lang="en-US" sz="1800" dirty="0">
              <a:solidFill>
                <a:schemeClr val="bg1"/>
              </a:solidFill>
              <a:latin typeface="Open Sans"/>
            </a:endParaRPr>
          </a:p>
        </p:txBody>
      </p:sp>
      <p:sp>
        <p:nvSpPr>
          <p:cNvPr id="4" name="Rectangle 3">
            <a:extLst>
              <a:ext uri="{FF2B5EF4-FFF2-40B4-BE49-F238E27FC236}">
                <a16:creationId xmlns="" xmlns:a16="http://schemas.microsoft.com/office/drawing/2014/main" id="{A934B3C7-E25D-2342-B184-FAF93BE95669}"/>
              </a:ext>
            </a:extLst>
          </p:cNvPr>
          <p:cNvSpPr/>
          <p:nvPr/>
        </p:nvSpPr>
        <p:spPr>
          <a:xfrm>
            <a:off x="838200" y="4190103"/>
            <a:ext cx="10515601" cy="1200329"/>
          </a:xfrm>
          <a:prstGeom prst="rect">
            <a:avLst/>
          </a:prstGeom>
        </p:spPr>
        <p:txBody>
          <a:bodyPr wrap="square">
            <a:spAutoFit/>
          </a:bodyPr>
          <a:lstStyle/>
          <a:p>
            <a:r>
              <a:rPr lang="en-GB" i="0" u="none" strike="noStrike" dirty="0">
                <a:solidFill>
                  <a:schemeClr val="bg1"/>
                </a:solidFill>
                <a:effectLst/>
                <a:latin typeface="Open Sans"/>
              </a:rPr>
              <a:t>4. Do not rush your child to provide an answer. Build in thinking time so that your child can reflect and then respond. Encourage your child to consider a question and to think deeply, at his or her own pace. Perhaps he or she needs to reflect on prior experience, talk with others to find out more, reflect on prior experience or even do some research.</a:t>
            </a:r>
            <a:endParaRPr lang="en-US" dirty="0">
              <a:solidFill>
                <a:schemeClr val="bg1"/>
              </a:solidFill>
            </a:endParaRPr>
          </a:p>
        </p:txBody>
      </p:sp>
    </p:spTree>
    <p:extLst>
      <p:ext uri="{BB962C8B-B14F-4D97-AF65-F5344CB8AC3E}">
        <p14:creationId xmlns:p14="http://schemas.microsoft.com/office/powerpoint/2010/main" val="3637888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4C23E4C4-38E4-FF4E-B3CA-D4730223332E}"/>
              </a:ext>
            </a:extLst>
          </p:cNvPr>
          <p:cNvSpPr>
            <a:spLocks noGrp="1"/>
          </p:cNvSpPr>
          <p:nvPr>
            <p:ph type="title"/>
          </p:nvPr>
        </p:nvSpPr>
        <p:spPr/>
        <p:txBody>
          <a:bodyPr/>
          <a:lstStyle/>
          <a:p>
            <a:r>
              <a:rPr lang="en-US" dirty="0"/>
              <a:t>How to ask good questions</a:t>
            </a:r>
          </a:p>
        </p:txBody>
      </p:sp>
      <p:sp>
        <p:nvSpPr>
          <p:cNvPr id="3" name="Content Placeholder 2">
            <a:extLst>
              <a:ext uri="{FF2B5EF4-FFF2-40B4-BE49-F238E27FC236}">
                <a16:creationId xmlns="" xmlns:a16="http://schemas.microsoft.com/office/drawing/2014/main" id="{AE46B1BC-ED9B-0349-BE52-8B1911201660}"/>
              </a:ext>
            </a:extLst>
          </p:cNvPr>
          <p:cNvSpPr>
            <a:spLocks noGrp="1"/>
          </p:cNvSpPr>
          <p:nvPr>
            <p:ph idx="1"/>
          </p:nvPr>
        </p:nvSpPr>
        <p:spPr>
          <a:xfrm>
            <a:off x="424543" y="1825625"/>
            <a:ext cx="10929257" cy="1871732"/>
          </a:xfrm>
        </p:spPr>
        <p:txBody>
          <a:bodyPr>
            <a:normAutofit/>
          </a:bodyPr>
          <a:lstStyle/>
          <a:p>
            <a:pPr marL="0" indent="0">
              <a:buNone/>
            </a:pPr>
            <a:r>
              <a:rPr lang="en-GB" sz="1800" b="1" dirty="0">
                <a:solidFill>
                  <a:schemeClr val="bg1"/>
                </a:solidFill>
                <a:latin typeface="Open Sans"/>
              </a:rPr>
              <a:t>5. Look out for non verbal responses as well.</a:t>
            </a:r>
            <a:r>
              <a:rPr lang="en-GB" sz="1800" dirty="0">
                <a:solidFill>
                  <a:schemeClr val="bg1"/>
                </a:solidFill>
                <a:latin typeface="Open Sans"/>
              </a:rPr>
              <a:t> Children communicate their ideas in many different ways e.g. drawing, dance and movement, body language. Appreciate and value each and every way your child chooses to express himself or herself</a:t>
            </a:r>
            <a:endParaRPr lang="en-US" sz="1800" dirty="0">
              <a:solidFill>
                <a:schemeClr val="bg1"/>
              </a:solidFill>
              <a:latin typeface="Open Sans"/>
            </a:endParaRPr>
          </a:p>
        </p:txBody>
      </p:sp>
    </p:spTree>
    <p:extLst>
      <p:ext uri="{BB962C8B-B14F-4D97-AF65-F5344CB8AC3E}">
        <p14:creationId xmlns:p14="http://schemas.microsoft.com/office/powerpoint/2010/main" val="1124828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EABEE5-8CA6-1941-AEE4-3EBCD517B8CF}"/>
              </a:ext>
            </a:extLst>
          </p:cNvPr>
          <p:cNvSpPr>
            <a:spLocks noGrp="1"/>
          </p:cNvSpPr>
          <p:nvPr>
            <p:ph type="title"/>
          </p:nvPr>
        </p:nvSpPr>
        <p:spPr/>
        <p:txBody>
          <a:bodyPr/>
          <a:lstStyle/>
          <a:p>
            <a:r>
              <a:rPr lang="en-US" dirty="0"/>
              <a:t>Creative Activities that help asking questions</a:t>
            </a:r>
          </a:p>
        </p:txBody>
      </p:sp>
      <p:sp>
        <p:nvSpPr>
          <p:cNvPr id="3" name="Content Placeholder 2">
            <a:extLst>
              <a:ext uri="{FF2B5EF4-FFF2-40B4-BE49-F238E27FC236}">
                <a16:creationId xmlns="" xmlns:a16="http://schemas.microsoft.com/office/drawing/2014/main" id="{AD25BBD6-BFA3-3446-A3B5-BF0EB5910D26}"/>
              </a:ext>
            </a:extLst>
          </p:cNvPr>
          <p:cNvSpPr>
            <a:spLocks noGrp="1"/>
          </p:cNvSpPr>
          <p:nvPr>
            <p:ph idx="1"/>
          </p:nvPr>
        </p:nvSpPr>
        <p:spPr/>
        <p:txBody>
          <a:bodyPr/>
          <a:lstStyle/>
          <a:p>
            <a:r>
              <a:rPr lang="en-GB" dirty="0">
                <a:solidFill>
                  <a:schemeClr val="bg1"/>
                </a:solidFill>
              </a:rPr>
              <a:t>Introduce them to new things</a:t>
            </a:r>
          </a:p>
          <a:p>
            <a:r>
              <a:rPr lang="en-GB" dirty="0">
                <a:solidFill>
                  <a:schemeClr val="bg1"/>
                </a:solidFill>
              </a:rPr>
              <a:t>Keep time for free play</a:t>
            </a:r>
          </a:p>
          <a:p>
            <a:r>
              <a:rPr lang="en-GB" dirty="0">
                <a:solidFill>
                  <a:schemeClr val="bg1"/>
                </a:solidFill>
              </a:rPr>
              <a:t>Read books with them</a:t>
            </a:r>
          </a:p>
          <a:p>
            <a:r>
              <a:rPr lang="en-GB" dirty="0">
                <a:solidFill>
                  <a:schemeClr val="bg1"/>
                </a:solidFill>
              </a:rPr>
              <a:t>Pick the right toys</a:t>
            </a:r>
            <a:endParaRPr lang="en-US" dirty="0">
              <a:solidFill>
                <a:schemeClr val="bg1"/>
              </a:solidFill>
            </a:endParaRPr>
          </a:p>
        </p:txBody>
      </p:sp>
    </p:spTree>
    <p:extLst>
      <p:ext uri="{BB962C8B-B14F-4D97-AF65-F5344CB8AC3E}">
        <p14:creationId xmlns:p14="http://schemas.microsoft.com/office/powerpoint/2010/main" val="3362657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D0074A9E-3005-0945-B29F-B8F99070827F}"/>
              </a:ext>
            </a:extLst>
          </p:cNvPr>
          <p:cNvSpPr>
            <a:spLocks noGrp="1"/>
          </p:cNvSpPr>
          <p:nvPr>
            <p:ph type="title"/>
          </p:nvPr>
        </p:nvSpPr>
        <p:spPr>
          <a:xfrm>
            <a:off x="384314" y="365127"/>
            <a:ext cx="11383617" cy="1325563"/>
          </a:xfrm>
        </p:spPr>
        <p:txBody>
          <a:bodyPr>
            <a:normAutofit fontScale="90000"/>
          </a:bodyPr>
          <a:lstStyle/>
          <a:p>
            <a:r>
              <a:rPr lang="en-GB" b="1" dirty="0"/>
              <a:t>Questions to ask your child at the end of the day</a:t>
            </a:r>
            <a:br>
              <a:rPr lang="en-GB" b="1" dirty="0"/>
            </a:br>
            <a:endParaRPr lang="en-US" dirty="0"/>
          </a:p>
        </p:txBody>
      </p:sp>
      <p:sp>
        <p:nvSpPr>
          <p:cNvPr id="3" name="Content Placeholder 2">
            <a:extLst>
              <a:ext uri="{FF2B5EF4-FFF2-40B4-BE49-F238E27FC236}">
                <a16:creationId xmlns="" xmlns:a16="http://schemas.microsoft.com/office/drawing/2014/main" id="{2C44F2FA-1E2B-6A40-89AC-79C543C4D7B2}"/>
              </a:ext>
            </a:extLst>
          </p:cNvPr>
          <p:cNvSpPr>
            <a:spLocks noGrp="1"/>
          </p:cNvSpPr>
          <p:nvPr>
            <p:ph idx="1"/>
          </p:nvPr>
        </p:nvSpPr>
        <p:spPr>
          <a:xfrm>
            <a:off x="278296" y="1974574"/>
            <a:ext cx="11075504" cy="4651512"/>
          </a:xfrm>
        </p:spPr>
        <p:txBody>
          <a:bodyPr>
            <a:normAutofit fontScale="77500" lnSpcReduction="20000"/>
          </a:bodyPr>
          <a:lstStyle/>
          <a:p>
            <a:pPr marL="514350" indent="-514350">
              <a:buFont typeface="+mj-lt"/>
              <a:buAutoNum type="arabicPeriod"/>
            </a:pPr>
            <a:r>
              <a:rPr lang="en-GB" dirty="0">
                <a:solidFill>
                  <a:schemeClr val="bg1"/>
                </a:solidFill>
              </a:rPr>
              <a:t>What was the best part of your day? Why?</a:t>
            </a:r>
          </a:p>
          <a:p>
            <a:pPr marL="514350" indent="-514350">
              <a:buFont typeface="+mj-lt"/>
              <a:buAutoNum type="arabicPeriod"/>
            </a:pPr>
            <a:r>
              <a:rPr lang="en-GB" dirty="0">
                <a:solidFill>
                  <a:schemeClr val="bg1"/>
                </a:solidFill>
              </a:rPr>
              <a:t>What made you smile today?</a:t>
            </a:r>
          </a:p>
          <a:p>
            <a:pPr marL="514350" indent="-514350">
              <a:buFont typeface="+mj-lt"/>
              <a:buAutoNum type="arabicPeriod"/>
            </a:pPr>
            <a:r>
              <a:rPr lang="en-GB" dirty="0">
                <a:solidFill>
                  <a:schemeClr val="bg1"/>
                </a:solidFill>
              </a:rPr>
              <a:t>If you could be the teacher for a day, what would you do differently?</a:t>
            </a:r>
          </a:p>
          <a:p>
            <a:pPr marL="514350" indent="-514350">
              <a:buFont typeface="+mj-lt"/>
              <a:buAutoNum type="arabicPeriod"/>
            </a:pPr>
            <a:r>
              <a:rPr lang="en-GB" dirty="0">
                <a:solidFill>
                  <a:schemeClr val="bg1"/>
                </a:solidFill>
              </a:rPr>
              <a:t>What is something that happened today that challenged you?</a:t>
            </a:r>
          </a:p>
          <a:p>
            <a:pPr marL="514350" indent="-514350">
              <a:buFont typeface="+mj-lt"/>
              <a:buAutoNum type="arabicPeriod"/>
            </a:pPr>
            <a:r>
              <a:rPr lang="en-GB" dirty="0">
                <a:solidFill>
                  <a:schemeClr val="bg1"/>
                </a:solidFill>
              </a:rPr>
              <a:t>Who brought the best lunch?</a:t>
            </a:r>
          </a:p>
          <a:p>
            <a:pPr marL="514350" indent="-514350">
              <a:buFont typeface="+mj-lt"/>
              <a:buAutoNum type="arabicPeriod"/>
            </a:pPr>
            <a:r>
              <a:rPr lang="en-GB" dirty="0">
                <a:solidFill>
                  <a:schemeClr val="bg1"/>
                </a:solidFill>
              </a:rPr>
              <a:t>If you could relive one part of the day, what would it be?</a:t>
            </a:r>
          </a:p>
          <a:p>
            <a:pPr marL="514350" indent="-514350">
              <a:buFont typeface="+mj-lt"/>
              <a:buAutoNum type="arabicPeriod"/>
            </a:pPr>
            <a:r>
              <a:rPr lang="en-GB" dirty="0">
                <a:solidFill>
                  <a:schemeClr val="bg1"/>
                </a:solidFill>
              </a:rPr>
              <a:t>What new things did you learn today?</a:t>
            </a:r>
          </a:p>
          <a:p>
            <a:pPr marL="514350" indent="-514350">
              <a:buFont typeface="+mj-lt"/>
              <a:buAutoNum type="arabicPeriod"/>
            </a:pPr>
            <a:r>
              <a:rPr lang="en-GB" dirty="0">
                <a:solidFill>
                  <a:schemeClr val="bg1"/>
                </a:solidFill>
              </a:rPr>
              <a:t>What are you most excited about for tomorrow?</a:t>
            </a:r>
          </a:p>
          <a:p>
            <a:pPr marL="514350" indent="-514350">
              <a:buFont typeface="+mj-lt"/>
              <a:buAutoNum type="arabicPeriod"/>
            </a:pPr>
            <a:r>
              <a:rPr lang="en-GB" dirty="0">
                <a:solidFill>
                  <a:schemeClr val="bg1"/>
                </a:solidFill>
              </a:rPr>
              <a:t>What is your favourite part about school?</a:t>
            </a:r>
          </a:p>
          <a:p>
            <a:pPr marL="514350" indent="-514350">
              <a:buFont typeface="+mj-lt"/>
              <a:buAutoNum type="arabicPeriod"/>
            </a:pPr>
            <a:r>
              <a:rPr lang="en-GB" dirty="0">
                <a:solidFill>
                  <a:schemeClr val="bg1"/>
                </a:solidFill>
              </a:rPr>
              <a:t>What is something you saw that made you think?</a:t>
            </a:r>
          </a:p>
          <a:p>
            <a:pPr marL="514350" indent="-514350">
              <a:buFont typeface="+mj-lt"/>
              <a:buAutoNum type="arabicPeriod"/>
            </a:pPr>
            <a:r>
              <a:rPr lang="en-GB" dirty="0">
                <a:solidFill>
                  <a:schemeClr val="bg1"/>
                </a:solidFill>
              </a:rPr>
              <a:t>What’s the weirdest word you heard today?</a:t>
            </a:r>
          </a:p>
          <a:p>
            <a:pPr marL="514350" indent="-514350">
              <a:buFont typeface="+mj-lt"/>
              <a:buAutoNum type="arabicPeriod"/>
            </a:pPr>
            <a:r>
              <a:rPr lang="en-GB" dirty="0">
                <a:solidFill>
                  <a:schemeClr val="bg1"/>
                </a:solidFill>
              </a:rPr>
              <a:t>If you could change one thing about your day, what would it be?</a:t>
            </a:r>
          </a:p>
        </p:txBody>
      </p:sp>
    </p:spTree>
    <p:extLst>
      <p:ext uri="{BB962C8B-B14F-4D97-AF65-F5344CB8AC3E}">
        <p14:creationId xmlns:p14="http://schemas.microsoft.com/office/powerpoint/2010/main" val="56773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350</TotalTime>
  <Words>376</Words>
  <Application>Microsoft Office PowerPoint</Application>
  <PresentationFormat>Custom</PresentationFormat>
  <Paragraphs>51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Developing Enquiry Skills  Parent Workshop </vt:lpstr>
      <vt:lpstr>PowerPoint Presentation</vt:lpstr>
      <vt:lpstr>5 Strategies To Support Your Child's Learning With Questions </vt:lpstr>
      <vt:lpstr>5 Strategies To Support Your Child's Learning With Questions</vt:lpstr>
      <vt:lpstr>How to ask good questions</vt:lpstr>
      <vt:lpstr>How to ask good questions</vt:lpstr>
      <vt:lpstr>How to ask good questions</vt:lpstr>
      <vt:lpstr>Creative Activities that help asking questions</vt:lpstr>
      <vt:lpstr>Questions to ask your child at the end of the day </vt:lpstr>
      <vt:lpstr>Starting open-ended questions: </vt:lpstr>
      <vt:lpstr>Developing Enquiry Skills  Parent Workshop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Enquiry Skills Parent Workshop</dc:title>
  <dc:creator>Graeme Farquhar</dc:creator>
  <cp:lastModifiedBy>Rachael Carr</cp:lastModifiedBy>
  <cp:revision>8</cp:revision>
  <dcterms:created xsi:type="dcterms:W3CDTF">2018-10-10T17:40:28Z</dcterms:created>
  <dcterms:modified xsi:type="dcterms:W3CDTF">2018-10-11T15:49:19Z</dcterms:modified>
</cp:coreProperties>
</file>