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58" r:id="rId4"/>
    <p:sldId id="259" r:id="rId5"/>
    <p:sldId id="261" r:id="rId6"/>
    <p:sldId id="263" r:id="rId7"/>
    <p:sldId id="266" r:id="rId8"/>
    <p:sldId id="270" r:id="rId9"/>
    <p:sldId id="267" r:id="rId10"/>
    <p:sldId id="268" r:id="rId11"/>
    <p:sldId id="269" r:id="rId12"/>
    <p:sldId id="271" r:id="rId13"/>
    <p:sldId id="273" r:id="rId14"/>
    <p:sldId id="274" r:id="rId15"/>
    <p:sldId id="275" r:id="rId16"/>
    <p:sldId id="276" r:id="rId17"/>
    <p:sldId id="277" r:id="rId18"/>
    <p:sldId id="278" r:id="rId19"/>
    <p:sldId id="279" r:id="rId20"/>
    <p:sldId id="265"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902" autoAdjust="0"/>
  </p:normalViewPr>
  <p:slideViewPr>
    <p:cSldViewPr>
      <p:cViewPr>
        <p:scale>
          <a:sx n="79" d="100"/>
          <a:sy n="79" d="100"/>
        </p:scale>
        <p:origin x="-42" y="-696"/>
      </p:cViewPr>
      <p:guideLst>
        <p:guide orient="horz" pos="2160"/>
        <p:guide pos="2880"/>
      </p:guideLst>
    </p:cSldViewPr>
  </p:slideViewPr>
  <p:outlineViewPr>
    <p:cViewPr>
      <p:scale>
        <a:sx n="33" d="100"/>
        <a:sy n="33" d="100"/>
      </p:scale>
      <p:origin x="0" y="16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9A0399C-E7E0-4815-97A4-47E5E9385CED}" type="datetimeFigureOut">
              <a:rPr lang="en-GB" smtClean="0"/>
              <a:t>07/02/2019</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E6A027A-7FAE-4621-82DC-512C42D43484}" type="slidenum">
              <a:rPr lang="en-GB" smtClean="0"/>
              <a:t>‹#›</a:t>
            </a:fld>
            <a:endParaRPr lang="en-GB"/>
          </a:p>
        </p:txBody>
      </p:sp>
    </p:spTree>
    <p:extLst>
      <p:ext uri="{BB962C8B-B14F-4D97-AF65-F5344CB8AC3E}">
        <p14:creationId xmlns:p14="http://schemas.microsoft.com/office/powerpoint/2010/main" val="14834701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1C6060C-83AF-40B3-8B0B-033E01C11475}" type="datetimeFigureOut">
              <a:rPr lang="en-GB" smtClean="0"/>
              <a:t>07/02/2019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480A994-A6A2-4067-8616-A00AE4F75855}" type="slidenum">
              <a:rPr lang="en-GB" smtClean="0"/>
              <a:t>‹#›</a:t>
            </a:fld>
            <a:endParaRPr lang="en-GB" dirty="0"/>
          </a:p>
        </p:txBody>
      </p:sp>
    </p:spTree>
    <p:extLst>
      <p:ext uri="{BB962C8B-B14F-4D97-AF65-F5344CB8AC3E}">
        <p14:creationId xmlns:p14="http://schemas.microsoft.com/office/powerpoint/2010/main" val="13600981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12271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 a game in which the group are encouraged to work together and focus on further developing co-operation skills. </a:t>
            </a:r>
            <a:endParaRPr lang="en-GB" dirty="0"/>
          </a:p>
        </p:txBody>
      </p:sp>
    </p:spTree>
    <p:extLst>
      <p:ext uri="{BB962C8B-B14F-4D97-AF65-F5344CB8AC3E}">
        <p14:creationId xmlns:p14="http://schemas.microsoft.com/office/powerpoint/2010/main" val="2690913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 a game in which the group are encouraged to work together and focus on further developing co-operation skills. </a:t>
            </a:r>
            <a:endParaRPr lang="en-GB" dirty="0"/>
          </a:p>
        </p:txBody>
      </p:sp>
    </p:spTree>
    <p:extLst>
      <p:ext uri="{BB962C8B-B14F-4D97-AF65-F5344CB8AC3E}">
        <p14:creationId xmlns:p14="http://schemas.microsoft.com/office/powerpoint/2010/main" val="2690913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9091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 a game in which the group are encouraged to work together and focus on further developing co-operation skills. </a:t>
            </a:r>
            <a:endParaRPr lang="en-GB" dirty="0"/>
          </a:p>
        </p:txBody>
      </p:sp>
    </p:spTree>
    <p:extLst>
      <p:ext uri="{BB962C8B-B14F-4D97-AF65-F5344CB8AC3E}">
        <p14:creationId xmlns:p14="http://schemas.microsoft.com/office/powerpoint/2010/main" val="2690913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 a game in which the group are encouraged to work together and focus on further developing co-operation skills. </a:t>
            </a:r>
            <a:endParaRPr lang="en-GB" dirty="0"/>
          </a:p>
        </p:txBody>
      </p:sp>
    </p:spTree>
    <p:extLst>
      <p:ext uri="{BB962C8B-B14F-4D97-AF65-F5344CB8AC3E}">
        <p14:creationId xmlns:p14="http://schemas.microsoft.com/office/powerpoint/2010/main" val="269091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 a game in which the group are encouraged to work together and focus on further developing co-operation skills. </a:t>
            </a:r>
            <a:endParaRPr lang="en-GB" dirty="0"/>
          </a:p>
        </p:txBody>
      </p:sp>
    </p:spTree>
    <p:extLst>
      <p:ext uri="{BB962C8B-B14F-4D97-AF65-F5344CB8AC3E}">
        <p14:creationId xmlns:p14="http://schemas.microsoft.com/office/powerpoint/2010/main" val="269091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 a game in which the group are encouraged to work together and focus on further developing co-operation skills. </a:t>
            </a:r>
            <a:endParaRPr lang="en-GB" dirty="0"/>
          </a:p>
        </p:txBody>
      </p:sp>
    </p:spTree>
    <p:extLst>
      <p:ext uri="{BB962C8B-B14F-4D97-AF65-F5344CB8AC3E}">
        <p14:creationId xmlns:p14="http://schemas.microsoft.com/office/powerpoint/2010/main" val="269091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 a game in which the group are encouraged to work together and focus on further developing co-operation skills. </a:t>
            </a:r>
            <a:endParaRPr lang="en-GB" dirty="0"/>
          </a:p>
        </p:txBody>
      </p:sp>
    </p:spTree>
    <p:extLst>
      <p:ext uri="{BB962C8B-B14F-4D97-AF65-F5344CB8AC3E}">
        <p14:creationId xmlns:p14="http://schemas.microsoft.com/office/powerpoint/2010/main" val="269091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 a game in which the group are encouraged to work together and focus on further developing co-operation skills. </a:t>
            </a:r>
            <a:endParaRPr lang="en-GB" dirty="0"/>
          </a:p>
        </p:txBody>
      </p:sp>
    </p:spTree>
    <p:extLst>
      <p:ext uri="{BB962C8B-B14F-4D97-AF65-F5344CB8AC3E}">
        <p14:creationId xmlns:p14="http://schemas.microsoft.com/office/powerpoint/2010/main" val="269091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 a game in which the group are encouraged to work together and focus on further developing co-operation skills. </a:t>
            </a:r>
            <a:endParaRPr lang="en-GB" dirty="0"/>
          </a:p>
        </p:txBody>
      </p:sp>
    </p:spTree>
    <p:extLst>
      <p:ext uri="{BB962C8B-B14F-4D97-AF65-F5344CB8AC3E}">
        <p14:creationId xmlns:p14="http://schemas.microsoft.com/office/powerpoint/2010/main" val="2690913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 a game in which the group are encouraged to work together and focus on further developing co-operation skills. </a:t>
            </a:r>
            <a:endParaRPr lang="en-GB" dirty="0"/>
          </a:p>
        </p:txBody>
      </p:sp>
    </p:spTree>
    <p:extLst>
      <p:ext uri="{BB962C8B-B14F-4D97-AF65-F5344CB8AC3E}">
        <p14:creationId xmlns:p14="http://schemas.microsoft.com/office/powerpoint/2010/main" val="2690913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 a game in which the group are encouraged to work together and focus on further developing co-operation skills. </a:t>
            </a:r>
            <a:endParaRPr lang="en-GB" dirty="0"/>
          </a:p>
        </p:txBody>
      </p:sp>
    </p:spTree>
    <p:extLst>
      <p:ext uri="{BB962C8B-B14F-4D97-AF65-F5344CB8AC3E}">
        <p14:creationId xmlns:p14="http://schemas.microsoft.com/office/powerpoint/2010/main" val="269091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 a game in which the group are encouraged to work together and focus on further developing co-operation skills. </a:t>
            </a:r>
            <a:endParaRPr lang="en-GB" dirty="0"/>
          </a:p>
        </p:txBody>
      </p:sp>
    </p:spTree>
    <p:extLst>
      <p:ext uri="{BB962C8B-B14F-4D97-AF65-F5344CB8AC3E}">
        <p14:creationId xmlns:p14="http://schemas.microsoft.com/office/powerpoint/2010/main" val="269091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65023B5-B0EC-4DAD-9A64-25F5134C7D3B}" type="datetimeFigureOut">
              <a:rPr lang="en-GB" smtClean="0"/>
              <a:t>07/02/2019</a:t>
            </a:fld>
            <a:endParaRPr lang="en-GB"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0719837-2DFA-4B46-912C-E9AB78D3E607}"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5023B5-B0EC-4DAD-9A64-25F5134C7D3B}" type="datetimeFigureOut">
              <a:rPr lang="en-GB" smtClean="0"/>
              <a:t>07/02/2019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719837-2DFA-4B46-912C-E9AB78D3E607}"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5023B5-B0EC-4DAD-9A64-25F5134C7D3B}" type="datetimeFigureOut">
              <a:rPr lang="en-GB" smtClean="0"/>
              <a:t>07/02/2019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719837-2DFA-4B46-912C-E9AB78D3E607}"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65023B5-B0EC-4DAD-9A64-25F5134C7D3B}" type="datetimeFigureOut">
              <a:rPr lang="en-GB" smtClean="0"/>
              <a:t>07/02/2019</a:t>
            </a:fld>
            <a:endParaRPr lang="en-GB" dirty="0"/>
          </a:p>
        </p:txBody>
      </p:sp>
      <p:sp>
        <p:nvSpPr>
          <p:cNvPr id="9" name="Slide Number Placeholder 8"/>
          <p:cNvSpPr>
            <a:spLocks noGrp="1"/>
          </p:cNvSpPr>
          <p:nvPr>
            <p:ph type="sldNum" sz="quarter" idx="15"/>
          </p:nvPr>
        </p:nvSpPr>
        <p:spPr/>
        <p:txBody>
          <a:bodyPr rtlCol="0"/>
          <a:lstStyle/>
          <a:p>
            <a:fld id="{D0719837-2DFA-4B46-912C-E9AB78D3E607}" type="slidenum">
              <a:rPr lang="en-GB" smtClean="0"/>
              <a:t>‹#›</a:t>
            </a:fld>
            <a:endParaRPr lang="en-GB" dirty="0"/>
          </a:p>
        </p:txBody>
      </p:sp>
      <p:sp>
        <p:nvSpPr>
          <p:cNvPr id="10" name="Footer Placeholder 9"/>
          <p:cNvSpPr>
            <a:spLocks noGrp="1"/>
          </p:cNvSpPr>
          <p:nvPr>
            <p:ph type="ftr" sz="quarter" idx="16"/>
          </p:nvPr>
        </p:nvSpPr>
        <p:spPr/>
        <p:txBody>
          <a:bodyPr rtlCol="0"/>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65023B5-B0EC-4DAD-9A64-25F5134C7D3B}" type="datetimeFigureOut">
              <a:rPr lang="en-GB" smtClean="0"/>
              <a:t>07/02/2019</a:t>
            </a:fld>
            <a:endParaRPr lang="en-GB"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D0719837-2DFA-4B46-912C-E9AB78D3E607}" type="slidenum">
              <a:rPr lang="en-GB" smtClean="0"/>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65023B5-B0EC-4DAD-9A64-25F5134C7D3B}" type="datetimeFigureOut">
              <a:rPr lang="en-GB" smtClean="0"/>
              <a:t>07/02/2019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0719837-2DFA-4B46-912C-E9AB78D3E607}" type="slidenum">
              <a:rPr lang="en-GB" smtClean="0"/>
              <a:t>‹#›</a:t>
            </a:fld>
            <a:endParaRPr lang="en-GB"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65023B5-B0EC-4DAD-9A64-25F5134C7D3B}" type="datetimeFigureOut">
              <a:rPr lang="en-GB" smtClean="0"/>
              <a:t>07/02/2019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0719837-2DFA-4B46-912C-E9AB78D3E607}" type="slidenum">
              <a:rPr lang="en-GB" smtClean="0"/>
              <a:t>‹#›</a:t>
            </a:fld>
            <a:endParaRPr lang="en-GB"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65023B5-B0EC-4DAD-9A64-25F5134C7D3B}" type="datetimeFigureOut">
              <a:rPr lang="en-GB" smtClean="0"/>
              <a:t>07/02/2019</a:t>
            </a:fld>
            <a:endParaRPr lang="en-GB" dirty="0"/>
          </a:p>
        </p:txBody>
      </p:sp>
      <p:sp>
        <p:nvSpPr>
          <p:cNvPr id="7" name="Slide Number Placeholder 6"/>
          <p:cNvSpPr>
            <a:spLocks noGrp="1"/>
          </p:cNvSpPr>
          <p:nvPr>
            <p:ph type="sldNum" sz="quarter" idx="11"/>
          </p:nvPr>
        </p:nvSpPr>
        <p:spPr/>
        <p:txBody>
          <a:bodyPr rtlCol="0"/>
          <a:lstStyle/>
          <a:p>
            <a:fld id="{D0719837-2DFA-4B46-912C-E9AB78D3E607}" type="slidenum">
              <a:rPr lang="en-GB" smtClean="0"/>
              <a:t>‹#›</a:t>
            </a:fld>
            <a:endParaRPr lang="en-GB" dirty="0"/>
          </a:p>
        </p:txBody>
      </p:sp>
      <p:sp>
        <p:nvSpPr>
          <p:cNvPr id="8" name="Footer Placeholder 7"/>
          <p:cNvSpPr>
            <a:spLocks noGrp="1"/>
          </p:cNvSpPr>
          <p:nvPr>
            <p:ph type="ftr" sz="quarter" idx="12"/>
          </p:nvPr>
        </p:nvSpPr>
        <p:spPr/>
        <p:txBody>
          <a:bodyPr rtlCol="0"/>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023B5-B0EC-4DAD-9A64-25F5134C7D3B}" type="datetimeFigureOut">
              <a:rPr lang="en-GB" smtClean="0"/>
              <a:t>07/02/2019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0719837-2DFA-4B46-912C-E9AB78D3E607}"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65023B5-B0EC-4DAD-9A64-25F5134C7D3B}" type="datetimeFigureOut">
              <a:rPr lang="en-GB" smtClean="0"/>
              <a:t>07/02/2019</a:t>
            </a:fld>
            <a:endParaRPr lang="en-GB" dirty="0"/>
          </a:p>
        </p:txBody>
      </p:sp>
      <p:sp>
        <p:nvSpPr>
          <p:cNvPr id="22" name="Slide Number Placeholder 21"/>
          <p:cNvSpPr>
            <a:spLocks noGrp="1"/>
          </p:cNvSpPr>
          <p:nvPr>
            <p:ph type="sldNum" sz="quarter" idx="15"/>
          </p:nvPr>
        </p:nvSpPr>
        <p:spPr/>
        <p:txBody>
          <a:bodyPr rtlCol="0"/>
          <a:lstStyle/>
          <a:p>
            <a:fld id="{D0719837-2DFA-4B46-912C-E9AB78D3E607}" type="slidenum">
              <a:rPr lang="en-GB" smtClean="0"/>
              <a:t>‹#›</a:t>
            </a:fld>
            <a:endParaRPr lang="en-GB" dirty="0"/>
          </a:p>
        </p:txBody>
      </p:sp>
      <p:sp>
        <p:nvSpPr>
          <p:cNvPr id="23" name="Footer Placeholder 22"/>
          <p:cNvSpPr>
            <a:spLocks noGrp="1"/>
          </p:cNvSpPr>
          <p:nvPr>
            <p:ph type="ftr" sz="quarter" idx="16"/>
          </p:nvPr>
        </p:nvSpPr>
        <p:spPr/>
        <p:txBody>
          <a:bodyPr rtlCol="0"/>
          <a:lstStyle/>
          <a:p>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65023B5-B0EC-4DAD-9A64-25F5134C7D3B}" type="datetimeFigureOut">
              <a:rPr lang="en-GB" smtClean="0"/>
              <a:t>07/02/2019</a:t>
            </a:fld>
            <a:endParaRPr lang="en-GB" dirty="0"/>
          </a:p>
        </p:txBody>
      </p:sp>
      <p:sp>
        <p:nvSpPr>
          <p:cNvPr id="18" name="Slide Number Placeholder 17"/>
          <p:cNvSpPr>
            <a:spLocks noGrp="1"/>
          </p:cNvSpPr>
          <p:nvPr>
            <p:ph type="sldNum" sz="quarter" idx="11"/>
          </p:nvPr>
        </p:nvSpPr>
        <p:spPr/>
        <p:txBody>
          <a:bodyPr rtlCol="0"/>
          <a:lstStyle/>
          <a:p>
            <a:fld id="{D0719837-2DFA-4B46-912C-E9AB78D3E607}" type="slidenum">
              <a:rPr lang="en-GB" smtClean="0"/>
              <a:t>‹#›</a:t>
            </a:fld>
            <a:endParaRPr lang="en-GB" dirty="0"/>
          </a:p>
        </p:txBody>
      </p:sp>
      <p:sp>
        <p:nvSpPr>
          <p:cNvPr id="21" name="Footer Placeholder 20"/>
          <p:cNvSpPr>
            <a:spLocks noGrp="1"/>
          </p:cNvSpPr>
          <p:nvPr>
            <p:ph type="ftr" sz="quarter" idx="12"/>
          </p:nvPr>
        </p:nvSpPr>
        <p:spPr/>
        <p:txBody>
          <a:bodyPr rtlCol="0"/>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65023B5-B0EC-4DAD-9A64-25F5134C7D3B}" type="datetimeFigureOut">
              <a:rPr lang="en-GB" smtClean="0"/>
              <a:t>07/02/2019</a:t>
            </a:fld>
            <a:endParaRPr lang="en-GB"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0719837-2DFA-4B46-912C-E9AB78D3E607}"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slco.org/uploadedFiles/depot/admin/fHR/employee_university/EU_CommunicationDrawingTwin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omjunction.com/articles/indoor-games-and-kids-activities-for-this-season_00369105/#gref" TargetMode="External"/><Relationship Id="rId2" Type="http://schemas.openxmlformats.org/officeDocument/2006/relationships/hyperlink" Target="https://www.todaysparent.com/toddler/20-fun-indoor-games/" TargetMode="External"/><Relationship Id="rId1" Type="http://schemas.openxmlformats.org/officeDocument/2006/relationships/slideLayout" Target="../slideLayouts/slideLayout7.xml"/><Relationship Id="rId6" Type="http://schemas.openxmlformats.org/officeDocument/2006/relationships/hyperlink" Target="https://unicefkidpower.org/fun-team-building-activities-for-kids/" TargetMode="External"/><Relationship Id="rId5" Type="http://schemas.openxmlformats.org/officeDocument/2006/relationships/hyperlink" Target="https://www.activityvillage.co.uk/games" TargetMode="External"/><Relationship Id="rId4" Type="http://schemas.openxmlformats.org/officeDocument/2006/relationships/hyperlink" Target="https://www.familyfuntwincities.com/fun-indoor-games-for-kids-of-all-ages-categoriz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6733" y="332656"/>
            <a:ext cx="5760640" cy="5324535"/>
          </a:xfrm>
          <a:prstGeom prst="rect">
            <a:avLst/>
          </a:prstGeom>
          <a:noFill/>
        </p:spPr>
        <p:txBody>
          <a:bodyPr wrap="square" rtlCol="0">
            <a:spAutoFit/>
          </a:bodyPr>
          <a:lstStyle/>
          <a:p>
            <a:pPr algn="ctr"/>
            <a:r>
              <a:rPr lang="en-GB" sz="6000" dirty="0" smtClean="0">
                <a:latin typeface="Arial" panose="020B0604020202020204" pitchFamily="34" charset="0"/>
                <a:cs typeface="Arial" panose="020B0604020202020204" pitchFamily="34" charset="0"/>
              </a:rPr>
              <a:t>Family Team Building Coffee Morning </a:t>
            </a:r>
          </a:p>
          <a:p>
            <a:pPr algn="ctr"/>
            <a:endParaRPr lang="en-GB" sz="3200" dirty="0" smtClean="0">
              <a:latin typeface="Arial" panose="020B0604020202020204" pitchFamily="34" charset="0"/>
              <a:cs typeface="Arial" panose="020B0604020202020204" pitchFamily="34" charset="0"/>
            </a:endParaRPr>
          </a:p>
          <a:p>
            <a:pPr algn="ctr"/>
            <a:r>
              <a:rPr lang="en-GB" sz="3200" dirty="0" smtClean="0">
                <a:latin typeface="Arial" panose="020B0604020202020204" pitchFamily="34" charset="0"/>
                <a:cs typeface="Arial" panose="020B0604020202020204" pitchFamily="34" charset="0"/>
              </a:rPr>
              <a:t>Friday </a:t>
            </a:r>
            <a:r>
              <a:rPr lang="en-GB" sz="3200" dirty="0" smtClean="0">
                <a:latin typeface="Arial" panose="020B0604020202020204" pitchFamily="34" charset="0"/>
                <a:cs typeface="Arial" panose="020B0604020202020204" pitchFamily="34" charset="0"/>
              </a:rPr>
              <a:t>8</a:t>
            </a:r>
            <a:r>
              <a:rPr lang="en-GB" sz="3200" baseline="30000" dirty="0" smtClean="0">
                <a:latin typeface="Arial" panose="020B0604020202020204" pitchFamily="34" charset="0"/>
                <a:cs typeface="Arial" panose="020B0604020202020204" pitchFamily="34" charset="0"/>
              </a:rPr>
              <a:t>th</a:t>
            </a:r>
            <a:r>
              <a:rPr lang="en-GB" sz="3200" dirty="0" smtClean="0">
                <a:latin typeface="Arial" panose="020B0604020202020204" pitchFamily="34" charset="0"/>
                <a:cs typeface="Arial" panose="020B0604020202020204" pitchFamily="34" charset="0"/>
              </a:rPr>
              <a:t> February 2019</a:t>
            </a:r>
            <a:endParaRPr lang="en-GB" sz="3200" dirty="0" smtClean="0">
              <a:latin typeface="Arial" panose="020B0604020202020204" pitchFamily="34" charset="0"/>
              <a:cs typeface="Arial" panose="020B0604020202020204" pitchFamily="34" charset="0"/>
            </a:endParaRPr>
          </a:p>
          <a:p>
            <a:pPr algn="ctr"/>
            <a:endParaRPr lang="en-GB" sz="3200" dirty="0" smtClean="0">
              <a:latin typeface="Arial" panose="020B0604020202020204" pitchFamily="34" charset="0"/>
              <a:cs typeface="Arial" panose="020B0604020202020204" pitchFamily="34" charset="0"/>
            </a:endParaRPr>
          </a:p>
          <a:p>
            <a:pPr algn="ctr"/>
            <a:r>
              <a:rPr lang="en-GB" sz="3200" dirty="0" smtClean="0">
                <a:latin typeface="Arial" panose="020B0604020202020204" pitchFamily="34" charset="0"/>
                <a:cs typeface="Arial" panose="020B0604020202020204" pitchFamily="34" charset="0"/>
              </a:rPr>
              <a:t>Patrick Ward </a:t>
            </a:r>
            <a:r>
              <a:rPr lang="en-GB" sz="3200" dirty="0" smtClean="0">
                <a:latin typeface="Arial" panose="020B0604020202020204" pitchFamily="34" charset="0"/>
                <a:cs typeface="Arial" panose="020B0604020202020204" pitchFamily="34" charset="0"/>
              </a:rPr>
              <a:t>and Beth Buttery – </a:t>
            </a:r>
            <a:r>
              <a:rPr lang="en-GB" sz="3200" dirty="0" smtClean="0">
                <a:latin typeface="Arial" panose="020B0604020202020204" pitchFamily="34" charset="0"/>
                <a:cs typeface="Arial" panose="020B0604020202020204" pitchFamily="34" charset="0"/>
              </a:rPr>
              <a:t>Learning </a:t>
            </a:r>
            <a:r>
              <a:rPr lang="en-GB" sz="3200" dirty="0" smtClean="0">
                <a:latin typeface="Arial" panose="020B0604020202020204" pitchFamily="34" charset="0"/>
                <a:cs typeface="Arial" panose="020B0604020202020204" pitchFamily="34" charset="0"/>
              </a:rPr>
              <a:t>Mentors </a:t>
            </a:r>
            <a:endParaRPr lang="en-GB" sz="3200" dirty="0" smtClean="0">
              <a:latin typeface="Arial" panose="020B0604020202020204" pitchFamily="34" charset="0"/>
              <a:cs typeface="Arial" panose="020B0604020202020204" pitchFamily="34" charset="0"/>
            </a:endParaRPr>
          </a:p>
        </p:txBody>
      </p:sp>
      <p:pic>
        <p:nvPicPr>
          <p:cNvPr id="5122" name="Picture 2" descr="Image result for family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207604"/>
            <a:ext cx="16192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9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564" y="980728"/>
            <a:ext cx="5688632" cy="4647426"/>
          </a:xfrm>
          <a:prstGeom prst="rect">
            <a:avLst/>
          </a:prstGeom>
        </p:spPr>
        <p:txBody>
          <a:bodyPr wrap="square">
            <a:spAutoFit/>
          </a:bodyPr>
          <a:lstStyle/>
          <a:p>
            <a:pPr lvl="0" algn="r"/>
            <a:endParaRPr lang="en-GB" sz="3200" dirty="0">
              <a:latin typeface="Arial" panose="020B0604020202020204" pitchFamily="34" charset="0"/>
              <a:cs typeface="Arial" panose="020B0604020202020204" pitchFamily="34" charset="0"/>
            </a:endParaRPr>
          </a:p>
          <a:p>
            <a:r>
              <a:rPr lang="en-GB" sz="2400" b="1" u="sng" dirty="0" smtClean="0">
                <a:latin typeface="Arial" pitchFamily="34" charset="0"/>
                <a:cs typeface="Arial" pitchFamily="34" charset="0"/>
              </a:rPr>
              <a:t>Equipment</a:t>
            </a:r>
            <a:r>
              <a:rPr lang="en-GB" sz="2400" dirty="0" smtClean="0">
                <a:latin typeface="Arial" pitchFamily="34" charset="0"/>
                <a:cs typeface="Arial" pitchFamily="34" charset="0"/>
              </a:rPr>
              <a:t> </a:t>
            </a:r>
          </a:p>
          <a:p>
            <a:r>
              <a:rPr lang="en-GB" sz="2400" dirty="0" smtClean="0">
                <a:latin typeface="Arial" pitchFamily="34" charset="0"/>
                <a:cs typeface="Arial" pitchFamily="34" charset="0"/>
              </a:rPr>
              <a:t>Balloons</a:t>
            </a:r>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a:p>
            <a:r>
              <a:rPr lang="en-GB" sz="2400" b="1" u="sng" dirty="0" smtClean="0">
                <a:latin typeface="Arial" pitchFamily="34" charset="0"/>
                <a:cs typeface="Arial" pitchFamily="34" charset="0"/>
              </a:rPr>
              <a:t>Activity</a:t>
            </a:r>
            <a:endParaRPr lang="en-GB" sz="2400" b="1" u="sng" dirty="0">
              <a:latin typeface="Arial" pitchFamily="34" charset="0"/>
              <a:cs typeface="Arial" pitchFamily="34" charset="0"/>
            </a:endParaRPr>
          </a:p>
          <a:p>
            <a:r>
              <a:rPr lang="en-GB" sz="2400" dirty="0" smtClean="0">
                <a:latin typeface="Arial" pitchFamily="34" charset="0"/>
                <a:cs typeface="Arial" pitchFamily="34" charset="0"/>
              </a:rPr>
              <a:t>Stand side </a:t>
            </a:r>
            <a:r>
              <a:rPr lang="en-GB" sz="2400" dirty="0">
                <a:latin typeface="Arial" pitchFamily="34" charset="0"/>
                <a:cs typeface="Arial" pitchFamily="34" charset="0"/>
              </a:rPr>
              <a:t>by side and </a:t>
            </a:r>
            <a:r>
              <a:rPr lang="en-GB" sz="2400" dirty="0" smtClean="0">
                <a:latin typeface="Arial" pitchFamily="34" charset="0"/>
                <a:cs typeface="Arial" pitchFamily="34" charset="0"/>
              </a:rPr>
              <a:t>put </a:t>
            </a:r>
            <a:r>
              <a:rPr lang="en-GB" sz="2400" dirty="0">
                <a:latin typeface="Arial" pitchFamily="34" charset="0"/>
                <a:cs typeface="Arial" pitchFamily="34" charset="0"/>
              </a:rPr>
              <a:t>the balloon between their hips. Tell them to walk across the room without dropping the balloon (and without using their hands to help hold it). </a:t>
            </a:r>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If </a:t>
            </a:r>
            <a:r>
              <a:rPr lang="en-GB" sz="2400" dirty="0">
                <a:latin typeface="Arial" panose="020B0604020202020204" pitchFamily="34" charset="0"/>
                <a:cs typeface="Arial" panose="020B0604020202020204" pitchFamily="34" charset="0"/>
              </a:rPr>
              <a:t>they drop it, they need to start all over again.</a:t>
            </a:r>
            <a:endParaRPr lang="en-GB" sz="2000" dirty="0">
              <a:latin typeface="Arial" panose="020B0604020202020204" pitchFamily="34" charset="0"/>
              <a:cs typeface="Arial" panose="020B0604020202020204" pitchFamily="34" charset="0"/>
            </a:endParaRPr>
          </a:p>
        </p:txBody>
      </p:sp>
      <p:sp>
        <p:nvSpPr>
          <p:cNvPr id="3" name="TextBox 2"/>
          <p:cNvSpPr txBox="1"/>
          <p:nvPr/>
        </p:nvSpPr>
        <p:spPr>
          <a:xfrm>
            <a:off x="1547664" y="332656"/>
            <a:ext cx="6120680" cy="523220"/>
          </a:xfrm>
          <a:prstGeom prst="rect">
            <a:avLst/>
          </a:prstGeom>
          <a:noFill/>
        </p:spPr>
        <p:txBody>
          <a:bodyPr wrap="square" rtlCol="0">
            <a:spAutoFit/>
          </a:bodyPr>
          <a:lstStyle/>
          <a:p>
            <a:pPr algn="ctr"/>
            <a:r>
              <a:rPr lang="en-GB" sz="2800" b="1" dirty="0" smtClean="0">
                <a:latin typeface="Arial" pitchFamily="34" charset="0"/>
                <a:cs typeface="Arial" pitchFamily="34" charset="0"/>
              </a:rPr>
              <a:t>Balloon Walk</a:t>
            </a:r>
            <a:endParaRPr lang="en-GB" sz="2800" b="1" dirty="0">
              <a:latin typeface="Arial" pitchFamily="34" charset="0"/>
              <a:cs typeface="Arial" pitchFamily="34" charset="0"/>
            </a:endParaRPr>
          </a:p>
        </p:txBody>
      </p:sp>
      <p:pic>
        <p:nvPicPr>
          <p:cNvPr id="3074" name="Picture 2" descr="C:\Users\bbuttery\AppData\Local\Microsoft\Windows\Temporary Internet Files\Content.IE5\27N5IIX4\balloons-colorfu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2518" y="582211"/>
            <a:ext cx="2765946" cy="301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732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48680"/>
            <a:ext cx="3217540" cy="214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5852" y="980728"/>
            <a:ext cx="6272372" cy="5632311"/>
          </a:xfrm>
          <a:prstGeom prst="rect">
            <a:avLst/>
          </a:prstGeom>
        </p:spPr>
        <p:txBody>
          <a:bodyPr wrap="square">
            <a:spAutoFit/>
          </a:bodyPr>
          <a:lstStyle/>
          <a:p>
            <a:r>
              <a:rPr lang="en-GB" sz="2400" b="1" u="sng" dirty="0" smtClean="0">
                <a:latin typeface="Arial" pitchFamily="34" charset="0"/>
                <a:cs typeface="Arial" pitchFamily="34" charset="0"/>
              </a:rPr>
              <a:t>Equipment</a:t>
            </a:r>
            <a:r>
              <a:rPr lang="en-GB" sz="2400" dirty="0" smtClean="0">
                <a:latin typeface="Arial" pitchFamily="34" charset="0"/>
                <a:cs typeface="Arial" pitchFamily="34" charset="0"/>
              </a:rPr>
              <a:t> </a:t>
            </a:r>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Nothing other than yourselves.</a:t>
            </a:r>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a:p>
            <a:r>
              <a:rPr lang="en-GB" sz="2400" b="1" u="sng" dirty="0" smtClean="0">
                <a:latin typeface="Arial" pitchFamily="34" charset="0"/>
                <a:cs typeface="Arial" pitchFamily="34" charset="0"/>
              </a:rPr>
              <a:t>Activity</a:t>
            </a:r>
            <a:endParaRPr lang="en-GB" sz="2400" b="1" u="sng" dirty="0">
              <a:latin typeface="Arial" pitchFamily="34" charset="0"/>
              <a:cs typeface="Arial" pitchFamily="34" charset="0"/>
            </a:endParaRPr>
          </a:p>
          <a:p>
            <a:r>
              <a:rPr lang="en-GB" sz="2400" dirty="0" smtClean="0">
                <a:latin typeface="Arial" panose="020B0604020202020204" pitchFamily="34" charset="0"/>
                <a:cs typeface="Arial" panose="020B0604020202020204" pitchFamily="34" charset="0"/>
              </a:rPr>
              <a:t>Sit on </a:t>
            </a:r>
            <a:r>
              <a:rPr lang="en-GB" sz="2400" dirty="0">
                <a:latin typeface="Arial" panose="020B0604020202020204" pitchFamily="34" charset="0"/>
                <a:cs typeface="Arial" panose="020B0604020202020204" pitchFamily="34" charset="0"/>
              </a:rPr>
              <a:t>the floor, touching their backs and their arms linked at the elbows. Now </a:t>
            </a:r>
            <a:r>
              <a:rPr lang="en-GB" sz="2400" dirty="0" smtClean="0">
                <a:latin typeface="Arial" panose="020B0604020202020204" pitchFamily="34" charset="0"/>
                <a:cs typeface="Arial" panose="020B0604020202020204" pitchFamily="34" charset="0"/>
              </a:rPr>
              <a:t>you have to </a:t>
            </a:r>
            <a:r>
              <a:rPr lang="en-GB" sz="2400" dirty="0">
                <a:latin typeface="Arial" panose="020B0604020202020204" pitchFamily="34" charset="0"/>
                <a:cs typeface="Arial" panose="020B0604020202020204" pitchFamily="34" charset="0"/>
              </a:rPr>
              <a:t>get themselves up and standing without ruining the position </a:t>
            </a:r>
            <a:r>
              <a:rPr lang="en-GB" sz="2400" dirty="0" smtClean="0">
                <a:latin typeface="Arial" panose="020B0604020202020204" pitchFamily="34" charset="0"/>
                <a:cs typeface="Arial" panose="020B0604020202020204" pitchFamily="34" charset="0"/>
              </a:rPr>
              <a:t>(your </a:t>
            </a:r>
            <a:r>
              <a:rPr lang="en-GB" sz="2400" dirty="0">
                <a:latin typeface="Arial" panose="020B0604020202020204" pitchFamily="34" charset="0"/>
                <a:cs typeface="Arial" panose="020B0604020202020204" pitchFamily="34" charset="0"/>
              </a:rPr>
              <a:t>backs touching and elbows linked</a:t>
            </a:r>
            <a:r>
              <a:rPr lang="en-GB" sz="2400" dirty="0" smtClean="0">
                <a:latin typeface="Arial" panose="020B0604020202020204" pitchFamily="34" charset="0"/>
                <a:cs typeface="Arial" panose="020B0604020202020204" pitchFamily="34" charset="0"/>
              </a:rPr>
              <a:t>)</a:t>
            </a:r>
          </a:p>
          <a:p>
            <a:r>
              <a:rPr lang="en-GB" sz="2400" dirty="0" smtClean="0">
                <a:latin typeface="Arial" panose="020B0604020202020204" pitchFamily="34" charset="0"/>
                <a:cs typeface="Arial" panose="020B0604020202020204" pitchFamily="34" charset="0"/>
              </a:rPr>
              <a:t>. </a:t>
            </a:r>
          </a:p>
          <a:p>
            <a:r>
              <a:rPr lang="en-GB" sz="2400" dirty="0" smtClean="0">
                <a:latin typeface="Arial" panose="020B0604020202020204" pitchFamily="34" charset="0"/>
                <a:cs typeface="Arial" panose="020B0604020202020204" pitchFamily="34" charset="0"/>
              </a:rPr>
              <a:t>There </a:t>
            </a:r>
            <a:r>
              <a:rPr lang="en-GB" sz="2400" dirty="0">
                <a:latin typeface="Arial" panose="020B0604020202020204" pitchFamily="34" charset="0"/>
                <a:cs typeface="Arial" panose="020B0604020202020204" pitchFamily="34" charset="0"/>
              </a:rPr>
              <a:t>will be some pushing against each other. To make the game more challenging leave some treats on the floor around the house for them to pick it up (while linked together). </a:t>
            </a:r>
          </a:p>
        </p:txBody>
      </p:sp>
      <p:sp>
        <p:nvSpPr>
          <p:cNvPr id="3" name="TextBox 2"/>
          <p:cNvSpPr txBox="1"/>
          <p:nvPr/>
        </p:nvSpPr>
        <p:spPr>
          <a:xfrm>
            <a:off x="1547664" y="332656"/>
            <a:ext cx="6120680" cy="523220"/>
          </a:xfrm>
          <a:prstGeom prst="rect">
            <a:avLst/>
          </a:prstGeom>
          <a:noFill/>
        </p:spPr>
        <p:txBody>
          <a:bodyPr wrap="square" rtlCol="0">
            <a:spAutoFit/>
          </a:bodyPr>
          <a:lstStyle/>
          <a:p>
            <a:pPr algn="ctr"/>
            <a:r>
              <a:rPr lang="en-GB" sz="2800" b="1" dirty="0" smtClean="0">
                <a:latin typeface="Arial" pitchFamily="34" charset="0"/>
                <a:cs typeface="Arial" pitchFamily="34" charset="0"/>
              </a:rPr>
              <a:t>Together we stand</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1397092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6480720" cy="6432530"/>
          </a:xfrm>
          <a:prstGeom prst="rect">
            <a:avLst/>
          </a:prstGeom>
        </p:spPr>
        <p:txBody>
          <a:bodyPr wrap="square">
            <a:spAutoFit/>
          </a:bodyPr>
          <a:lstStyle/>
          <a:p>
            <a:pPr lvl="0" algn="r"/>
            <a:endParaRPr lang="en-GB" sz="3200" dirty="0">
              <a:latin typeface="Arial" panose="020B0604020202020204" pitchFamily="34" charset="0"/>
              <a:cs typeface="Arial" panose="020B0604020202020204" pitchFamily="34" charset="0"/>
            </a:endParaRPr>
          </a:p>
          <a:p>
            <a:r>
              <a:rPr lang="en-GB" sz="2000" b="1" u="sng" dirty="0" smtClean="0">
                <a:latin typeface="Arial" pitchFamily="34" charset="0"/>
                <a:cs typeface="Arial" pitchFamily="34" charset="0"/>
              </a:rPr>
              <a:t>Equipment</a:t>
            </a:r>
            <a:r>
              <a:rPr lang="en-GB" sz="2000" dirty="0" smtClean="0">
                <a:latin typeface="Arial" pitchFamily="34" charset="0"/>
                <a:cs typeface="Arial" pitchFamily="34" charset="0"/>
              </a:rPr>
              <a:t> </a:t>
            </a:r>
          </a:p>
          <a:p>
            <a:r>
              <a:rPr lang="en-GB" sz="2000" dirty="0" smtClean="0">
                <a:latin typeface="Arial" pitchFamily="34" charset="0"/>
                <a:cs typeface="Arial" pitchFamily="34" charset="0"/>
              </a:rPr>
              <a:t>Blindfold</a:t>
            </a:r>
          </a:p>
          <a:p>
            <a:r>
              <a:rPr lang="en-GB" sz="2000" dirty="0" smtClean="0">
                <a:latin typeface="Arial" pitchFamily="34" charset="0"/>
                <a:cs typeface="Arial" pitchFamily="34" charset="0"/>
              </a:rPr>
              <a:t>Treasures/ Random household items</a:t>
            </a:r>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r>
              <a:rPr lang="en-GB" sz="2000" b="1" u="sng" dirty="0" smtClean="0">
                <a:latin typeface="Arial" pitchFamily="34" charset="0"/>
                <a:cs typeface="Arial" pitchFamily="34" charset="0"/>
              </a:rPr>
              <a:t>Activity</a:t>
            </a:r>
            <a:endParaRPr lang="en-GB" sz="2000" b="1" u="sng" dirty="0">
              <a:latin typeface="Arial" pitchFamily="34" charset="0"/>
              <a:cs typeface="Arial" pitchFamily="34" charset="0"/>
            </a:endParaRPr>
          </a:p>
          <a:p>
            <a:r>
              <a:rPr lang="en-GB" sz="2000" dirty="0" smtClean="0">
                <a:latin typeface="Arial" pitchFamily="34" charset="0"/>
                <a:cs typeface="Arial" pitchFamily="34" charset="0"/>
              </a:rPr>
              <a:t>Place </a:t>
            </a:r>
            <a:r>
              <a:rPr lang="en-GB" sz="2000" dirty="0">
                <a:latin typeface="Arial" pitchFamily="34" charset="0"/>
                <a:cs typeface="Arial" pitchFamily="34" charset="0"/>
              </a:rPr>
              <a:t>some treats around the house and blindfold one of the siblings. Let the other one (who is not blindfolded) guide the ”blind one” to the treat with words</a:t>
            </a:r>
            <a:r>
              <a:rPr lang="en-GB" sz="2000" dirty="0" smtClean="0">
                <a:latin typeface="Arial" pitchFamily="34" charset="0"/>
                <a:cs typeface="Arial" pitchFamily="34" charset="0"/>
              </a:rPr>
              <a:t>.</a:t>
            </a:r>
          </a:p>
          <a:p>
            <a:r>
              <a:rPr lang="en-GB" sz="2000" b="1" u="sng" dirty="0" smtClean="0">
                <a:latin typeface="Arial" panose="020B0604020202020204" pitchFamily="34" charset="0"/>
                <a:cs typeface="Arial" panose="020B0604020202020204" pitchFamily="34" charset="0"/>
              </a:rPr>
              <a:t>Or</a:t>
            </a:r>
            <a:endParaRPr lang="en-GB" sz="2000" b="1" u="sng"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Set </a:t>
            </a:r>
            <a:r>
              <a:rPr lang="en-GB" sz="2000" dirty="0">
                <a:latin typeface="Arial" panose="020B0604020202020204" pitchFamily="34" charset="0"/>
                <a:cs typeface="Arial" panose="020B0604020202020204" pitchFamily="34" charset="0"/>
              </a:rPr>
              <a:t>up a “minefield” in your house by creating an obstacle course of chairs, pillows, couches, etc.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Then </a:t>
            </a:r>
            <a:r>
              <a:rPr lang="en-GB" sz="2000" dirty="0">
                <a:latin typeface="Arial" panose="020B0604020202020204" pitchFamily="34" charset="0"/>
                <a:cs typeface="Arial" panose="020B0604020202020204" pitchFamily="34" charset="0"/>
              </a:rPr>
              <a:t>divide your family into groups of two. Have one family member wear a blindfold while the other guides them through the minefield with only verbal directions.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Have </a:t>
            </a:r>
            <a:r>
              <a:rPr lang="en-GB" sz="2000" dirty="0">
                <a:latin typeface="Arial" panose="020B0604020202020204" pitchFamily="34" charset="0"/>
                <a:cs typeface="Arial" panose="020B0604020202020204" pitchFamily="34" charset="0"/>
              </a:rPr>
              <a:t>each family member take turns going through the obstacle course and guiding someone through it. Feel free to alter the obstacles after each turn so that nobody becomes too familiar with it.</a:t>
            </a:r>
          </a:p>
          <a:p>
            <a:endParaRPr lang="en-GB" sz="2000" dirty="0">
              <a:latin typeface="Arial" panose="020B0604020202020204" pitchFamily="34" charset="0"/>
              <a:cs typeface="Arial" panose="020B0604020202020204" pitchFamily="34" charset="0"/>
            </a:endParaRPr>
          </a:p>
        </p:txBody>
      </p:sp>
      <p:sp>
        <p:nvSpPr>
          <p:cNvPr id="3" name="TextBox 2"/>
          <p:cNvSpPr txBox="1"/>
          <p:nvPr/>
        </p:nvSpPr>
        <p:spPr>
          <a:xfrm>
            <a:off x="1547664" y="332656"/>
            <a:ext cx="6120680" cy="523220"/>
          </a:xfrm>
          <a:prstGeom prst="rect">
            <a:avLst/>
          </a:prstGeom>
          <a:noFill/>
        </p:spPr>
        <p:txBody>
          <a:bodyPr wrap="square" rtlCol="0">
            <a:spAutoFit/>
          </a:bodyPr>
          <a:lstStyle/>
          <a:p>
            <a:pPr algn="ctr"/>
            <a:r>
              <a:rPr lang="en-GB" sz="2800" b="1" dirty="0" smtClean="0">
                <a:latin typeface="Arial" pitchFamily="34" charset="0"/>
                <a:cs typeface="Arial" pitchFamily="34" charset="0"/>
              </a:rPr>
              <a:t>Blind Treasure Hunt/Minefield</a:t>
            </a:r>
            <a:endParaRPr lang="en-GB" sz="2800" b="1" dirty="0">
              <a:latin typeface="Arial" pitchFamily="34" charset="0"/>
              <a:cs typeface="Arial" pitchFamily="34" charset="0"/>
            </a:endParaRPr>
          </a:p>
        </p:txBody>
      </p:sp>
      <p:pic>
        <p:nvPicPr>
          <p:cNvPr id="7170" name="Picture 2" descr="C:\Users\bbuttery\AppData\Local\Microsoft\Windows\Temporary Internet Files\Content.IE5\EM6DOU1L\e0b89be0b8b4e0b894e0b895e0b8b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92544" y="1052736"/>
            <a:ext cx="1060318" cy="222222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bbuttery\AppData\Local\Microsoft\Windows\Temporary Internet Files\Content.IE5\EM6DOU1L\treasur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519" y="3714698"/>
            <a:ext cx="1513649" cy="131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74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22023"/>
            <a:ext cx="6264696" cy="4708981"/>
          </a:xfrm>
          <a:prstGeom prst="rect">
            <a:avLst/>
          </a:prstGeom>
        </p:spPr>
        <p:txBody>
          <a:bodyPr wrap="square">
            <a:spAutoFit/>
          </a:bodyPr>
          <a:lstStyle/>
          <a:p>
            <a:r>
              <a:rPr lang="en-GB" sz="2000" b="1" u="sng" dirty="0" smtClean="0">
                <a:latin typeface="Arial" pitchFamily="34" charset="0"/>
                <a:cs typeface="Arial" pitchFamily="34" charset="0"/>
              </a:rPr>
              <a:t>Equipment</a:t>
            </a:r>
            <a:r>
              <a:rPr lang="en-GB" sz="2000" b="1" dirty="0" smtClean="0">
                <a:latin typeface="Arial" pitchFamily="34" charset="0"/>
                <a:cs typeface="Arial" pitchFamily="34" charset="0"/>
              </a:rPr>
              <a:t> </a:t>
            </a:r>
            <a:endParaRPr lang="en-GB" sz="2000" b="1" dirty="0" smtClean="0">
              <a:latin typeface="Arial" pitchFamily="34" charset="0"/>
              <a:cs typeface="Arial" pitchFamily="34" charset="0"/>
            </a:endParaRPr>
          </a:p>
          <a:p>
            <a:r>
              <a:rPr lang="en-GB" sz="2000" dirty="0" smtClean="0">
                <a:latin typeface="Arial" pitchFamily="34" charset="0"/>
                <a:cs typeface="Arial" pitchFamily="34" charset="0"/>
              </a:rPr>
              <a:t>A ball</a:t>
            </a:r>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r>
              <a:rPr lang="en-GB" sz="2000" b="1" u="sng" dirty="0" smtClean="0">
                <a:latin typeface="Arial" pitchFamily="34" charset="0"/>
                <a:cs typeface="Arial" pitchFamily="34" charset="0"/>
              </a:rPr>
              <a:t>Activity</a:t>
            </a:r>
            <a:endParaRPr lang="en-GB" sz="2000" b="1" dirty="0">
              <a:latin typeface="Arial" pitchFamily="34" charset="0"/>
              <a:cs typeface="Arial" pitchFamily="34" charset="0"/>
            </a:endParaRPr>
          </a:p>
          <a:p>
            <a:r>
              <a:rPr lang="en-GB" sz="2000" dirty="0" smtClean="0">
                <a:latin typeface="Arial" pitchFamily="34" charset="0"/>
                <a:cs typeface="Arial" pitchFamily="34" charset="0"/>
              </a:rPr>
              <a:t>Make </a:t>
            </a:r>
            <a:r>
              <a:rPr lang="en-GB" sz="2000" dirty="0">
                <a:latin typeface="Arial" pitchFamily="34" charset="0"/>
                <a:cs typeface="Arial" pitchFamily="34" charset="0"/>
              </a:rPr>
              <a:t>a circle and one </a:t>
            </a:r>
            <a:r>
              <a:rPr lang="en-GB" sz="2000" dirty="0" smtClean="0">
                <a:latin typeface="Arial" pitchFamily="34" charset="0"/>
                <a:cs typeface="Arial" pitchFamily="34" charset="0"/>
              </a:rPr>
              <a:t>person </a:t>
            </a:r>
            <a:r>
              <a:rPr lang="en-GB" sz="2000" dirty="0" smtClean="0">
                <a:latin typeface="Arial" pitchFamily="34" charset="0"/>
                <a:cs typeface="Arial" pitchFamily="34" charset="0"/>
              </a:rPr>
              <a:t>stand </a:t>
            </a:r>
            <a:r>
              <a:rPr lang="en-GB" sz="2000" dirty="0">
                <a:latin typeface="Arial" pitchFamily="34" charset="0"/>
                <a:cs typeface="Arial" pitchFamily="34" charset="0"/>
              </a:rPr>
              <a:t>in the middle holding a ball.</a:t>
            </a:r>
          </a:p>
          <a:p>
            <a:r>
              <a:rPr lang="en-GB" sz="2000" dirty="0" smtClean="0">
                <a:latin typeface="Arial" pitchFamily="34" charset="0"/>
                <a:cs typeface="Arial" pitchFamily="34" charset="0"/>
              </a:rPr>
              <a:t>The person </a:t>
            </a:r>
            <a:r>
              <a:rPr lang="en-GB" sz="2000" dirty="0">
                <a:latin typeface="Arial" pitchFamily="34" charset="0"/>
                <a:cs typeface="Arial" pitchFamily="34" charset="0"/>
              </a:rPr>
              <a:t>in the middle then throws the ball calling either ‘drop’ or ‘catch’</a:t>
            </a:r>
          </a:p>
          <a:p>
            <a:r>
              <a:rPr lang="en-GB" sz="2000" dirty="0" smtClean="0">
                <a:latin typeface="Arial" pitchFamily="34" charset="0"/>
                <a:cs typeface="Arial" pitchFamily="34" charset="0"/>
              </a:rPr>
              <a:t>The person </a:t>
            </a:r>
            <a:r>
              <a:rPr lang="en-GB" sz="2000" dirty="0">
                <a:latin typeface="Arial" pitchFamily="34" charset="0"/>
                <a:cs typeface="Arial" pitchFamily="34" charset="0"/>
              </a:rPr>
              <a:t>who is catching the ball has to do the opposite instruction.</a:t>
            </a:r>
          </a:p>
          <a:p>
            <a:r>
              <a:rPr lang="en-GB" sz="2000" dirty="0" smtClean="0">
                <a:latin typeface="Arial" pitchFamily="34" charset="0"/>
                <a:cs typeface="Arial" pitchFamily="34" charset="0"/>
              </a:rPr>
              <a:t>If </a:t>
            </a:r>
            <a:r>
              <a:rPr lang="en-GB" sz="2000" dirty="0">
                <a:latin typeface="Arial" pitchFamily="34" charset="0"/>
                <a:cs typeface="Arial" pitchFamily="34" charset="0"/>
              </a:rPr>
              <a:t>the catcher gets it wrong, they go down on one </a:t>
            </a:r>
            <a:r>
              <a:rPr lang="en-GB" sz="2000" dirty="0" smtClean="0">
                <a:latin typeface="Arial" pitchFamily="34" charset="0"/>
                <a:cs typeface="Arial" pitchFamily="34" charset="0"/>
              </a:rPr>
              <a:t>knee. Caller </a:t>
            </a:r>
            <a:r>
              <a:rPr lang="en-GB" sz="2000" dirty="0">
                <a:latin typeface="Arial" pitchFamily="34" charset="0"/>
                <a:cs typeface="Arial" pitchFamily="34" charset="0"/>
              </a:rPr>
              <a:t>goes round the circle until </a:t>
            </a:r>
            <a:r>
              <a:rPr lang="en-GB" sz="2000" dirty="0" smtClean="0">
                <a:latin typeface="Arial" pitchFamily="34" charset="0"/>
                <a:cs typeface="Arial" pitchFamily="34" charset="0"/>
              </a:rPr>
              <a:t>everyone has </a:t>
            </a:r>
            <a:r>
              <a:rPr lang="en-GB" sz="2000" dirty="0">
                <a:latin typeface="Arial" pitchFamily="34" charset="0"/>
                <a:cs typeface="Arial" pitchFamily="34" charset="0"/>
              </a:rPr>
              <a:t>had a turn.</a:t>
            </a:r>
          </a:p>
          <a:p>
            <a:r>
              <a:rPr lang="en-GB" sz="2000" dirty="0" smtClean="0">
                <a:latin typeface="Arial" pitchFamily="34" charset="0"/>
                <a:cs typeface="Arial" pitchFamily="34" charset="0"/>
              </a:rPr>
              <a:t>Caller </a:t>
            </a:r>
            <a:r>
              <a:rPr lang="en-GB" sz="2000" dirty="0">
                <a:latin typeface="Arial" pitchFamily="34" charset="0"/>
                <a:cs typeface="Arial" pitchFamily="34" charset="0"/>
              </a:rPr>
              <a:t>then swaps places with a </a:t>
            </a:r>
            <a:r>
              <a:rPr lang="en-GB" sz="2000" dirty="0" smtClean="0">
                <a:latin typeface="Arial" pitchFamily="34" charset="0"/>
                <a:cs typeface="Arial" pitchFamily="34" charset="0"/>
              </a:rPr>
              <a:t>person </a:t>
            </a:r>
            <a:r>
              <a:rPr lang="en-GB" sz="2000" dirty="0">
                <a:latin typeface="Arial" pitchFamily="34" charset="0"/>
                <a:cs typeface="Arial" pitchFamily="34" charset="0"/>
              </a:rPr>
              <a:t>from the circle.</a:t>
            </a:r>
          </a:p>
        </p:txBody>
      </p:sp>
      <p:sp>
        <p:nvSpPr>
          <p:cNvPr id="3" name="TextBox 2"/>
          <p:cNvSpPr txBox="1"/>
          <p:nvPr/>
        </p:nvSpPr>
        <p:spPr>
          <a:xfrm>
            <a:off x="1331640" y="332656"/>
            <a:ext cx="6120680" cy="523220"/>
          </a:xfrm>
          <a:prstGeom prst="rect">
            <a:avLst/>
          </a:prstGeom>
          <a:noFill/>
        </p:spPr>
        <p:txBody>
          <a:bodyPr wrap="square" rtlCol="0">
            <a:spAutoFit/>
          </a:bodyPr>
          <a:lstStyle/>
          <a:p>
            <a:pPr algn="ctr"/>
            <a:r>
              <a:rPr lang="en-GB" sz="2800" b="1" dirty="0" smtClean="0">
                <a:latin typeface="Arial" pitchFamily="34" charset="0"/>
                <a:cs typeface="Arial" pitchFamily="34" charset="0"/>
              </a:rPr>
              <a:t>Drop it, Catch it</a:t>
            </a:r>
            <a:endParaRPr lang="en-GB" sz="2800" b="1" dirty="0">
              <a:latin typeface="Arial" pitchFamily="34" charset="0"/>
              <a:cs typeface="Arial" pitchFamily="34" charset="0"/>
            </a:endParaRPr>
          </a:p>
        </p:txBody>
      </p:sp>
      <p:pic>
        <p:nvPicPr>
          <p:cNvPr id="8194" name="Picture 2" descr="C:\Users\bbuttery\AppData\Local\Microsoft\Windows\Temporary Internet Files\Content.IE5\DNRBZ87O\beach-ball-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616829"/>
            <a:ext cx="1992834" cy="199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59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268760"/>
            <a:ext cx="6264696" cy="5016758"/>
          </a:xfrm>
          <a:prstGeom prst="rect">
            <a:avLst/>
          </a:prstGeom>
        </p:spPr>
        <p:txBody>
          <a:bodyPr wrap="square">
            <a:spAutoFit/>
          </a:bodyPr>
          <a:lstStyle/>
          <a:p>
            <a:r>
              <a:rPr lang="en-GB" sz="2000" b="1" u="sng" dirty="0" smtClean="0">
                <a:latin typeface="Arial" pitchFamily="34" charset="0"/>
                <a:cs typeface="Arial" pitchFamily="34" charset="0"/>
              </a:rPr>
              <a:t>Equipment</a:t>
            </a:r>
            <a:r>
              <a:rPr lang="en-GB" sz="2000" b="1" dirty="0" smtClean="0">
                <a:latin typeface="Arial" pitchFamily="34" charset="0"/>
                <a:cs typeface="Arial" pitchFamily="34" charset="0"/>
              </a:rPr>
              <a:t> </a:t>
            </a:r>
            <a:endParaRPr lang="en-GB" sz="2000" b="1" dirty="0" smtClean="0">
              <a:latin typeface="Arial" pitchFamily="34" charset="0"/>
              <a:cs typeface="Arial" pitchFamily="34" charset="0"/>
            </a:endParaRPr>
          </a:p>
          <a:p>
            <a:r>
              <a:rPr lang="en-GB" sz="2000" dirty="0" smtClean="0">
                <a:latin typeface="Arial" pitchFamily="34" charset="0"/>
                <a:cs typeface="Arial" pitchFamily="34" charset="0"/>
              </a:rPr>
              <a:t>Nothing other than yourselves.</a:t>
            </a:r>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r>
              <a:rPr lang="en-GB" sz="2000" b="1" u="sng" dirty="0" smtClean="0">
                <a:latin typeface="Arial" pitchFamily="34" charset="0"/>
                <a:cs typeface="Arial" pitchFamily="34" charset="0"/>
              </a:rPr>
              <a:t>Activity</a:t>
            </a:r>
            <a:endParaRPr lang="en-GB" sz="2000" b="1" u="sng" dirty="0">
              <a:latin typeface="Arial" pitchFamily="34" charset="0"/>
              <a:cs typeface="Arial" pitchFamily="34" charset="0"/>
            </a:endParaRPr>
          </a:p>
          <a:p>
            <a:r>
              <a:rPr lang="en-GB" sz="2000" dirty="0" smtClean="0">
                <a:latin typeface="Arial" pitchFamily="34" charset="0"/>
                <a:cs typeface="Arial" pitchFamily="34" charset="0"/>
              </a:rPr>
              <a:t>Everyone </a:t>
            </a:r>
            <a:r>
              <a:rPr lang="en-GB" sz="2000" dirty="0">
                <a:latin typeface="Arial" pitchFamily="34" charset="0"/>
                <a:cs typeface="Arial" pitchFamily="34" charset="0"/>
              </a:rPr>
              <a:t>stands in a </a:t>
            </a:r>
            <a:r>
              <a:rPr lang="en-GB" sz="2000" dirty="0" smtClean="0">
                <a:latin typeface="Arial" pitchFamily="34" charset="0"/>
                <a:cs typeface="Arial" pitchFamily="34" charset="0"/>
              </a:rPr>
              <a:t>circle. A </a:t>
            </a:r>
            <a:r>
              <a:rPr lang="en-GB" sz="2000" dirty="0">
                <a:latin typeface="Arial" pitchFamily="34" charset="0"/>
                <a:cs typeface="Arial" pitchFamily="34" charset="0"/>
              </a:rPr>
              <a:t>detective is </a:t>
            </a:r>
            <a:r>
              <a:rPr lang="en-GB" sz="2000" dirty="0" smtClean="0">
                <a:latin typeface="Arial" pitchFamily="34" charset="0"/>
                <a:cs typeface="Arial" pitchFamily="34" charset="0"/>
              </a:rPr>
              <a:t>chosen.</a:t>
            </a:r>
          </a:p>
          <a:p>
            <a:r>
              <a:rPr lang="en-GB" sz="2000" dirty="0" smtClean="0">
                <a:latin typeface="Arial" pitchFamily="34" charset="0"/>
                <a:cs typeface="Arial" pitchFamily="34" charset="0"/>
              </a:rPr>
              <a:t>The </a:t>
            </a:r>
            <a:r>
              <a:rPr lang="en-GB" sz="2000" dirty="0">
                <a:latin typeface="Arial" pitchFamily="34" charset="0"/>
                <a:cs typeface="Arial" pitchFamily="34" charset="0"/>
              </a:rPr>
              <a:t>detective stands outside the circle with their back to everyone.</a:t>
            </a:r>
          </a:p>
          <a:p>
            <a:r>
              <a:rPr lang="en-GB" sz="2000" dirty="0" smtClean="0">
                <a:latin typeface="Arial" pitchFamily="34" charset="0"/>
                <a:cs typeface="Arial" pitchFamily="34" charset="0"/>
              </a:rPr>
              <a:t>A </a:t>
            </a:r>
            <a:r>
              <a:rPr lang="en-GB" sz="2000" dirty="0">
                <a:latin typeface="Arial" pitchFamily="34" charset="0"/>
                <a:cs typeface="Arial" pitchFamily="34" charset="0"/>
              </a:rPr>
              <a:t>leader is chosen, </a:t>
            </a:r>
            <a:r>
              <a:rPr lang="en-GB" sz="2000" dirty="0" smtClean="0">
                <a:latin typeface="Arial" pitchFamily="34" charset="0"/>
                <a:cs typeface="Arial" pitchFamily="34" charset="0"/>
              </a:rPr>
              <a:t>silently. The </a:t>
            </a:r>
            <a:r>
              <a:rPr lang="en-GB" sz="2000" dirty="0">
                <a:latin typeface="Arial" pitchFamily="34" charset="0"/>
                <a:cs typeface="Arial" pitchFamily="34" charset="0"/>
              </a:rPr>
              <a:t>detective moves to the centre of the circle</a:t>
            </a:r>
            <a:r>
              <a:rPr lang="en-GB" sz="2000" dirty="0" smtClean="0">
                <a:latin typeface="Arial" pitchFamily="34" charset="0"/>
                <a:cs typeface="Arial" pitchFamily="34" charset="0"/>
              </a:rPr>
              <a:t>.</a:t>
            </a:r>
          </a:p>
          <a:p>
            <a:endParaRPr lang="en-GB" sz="2000" dirty="0">
              <a:latin typeface="Arial" pitchFamily="34" charset="0"/>
              <a:cs typeface="Arial" pitchFamily="34" charset="0"/>
            </a:endParaRPr>
          </a:p>
          <a:p>
            <a:r>
              <a:rPr lang="en-GB" sz="2000" dirty="0" smtClean="0">
                <a:latin typeface="Arial" pitchFamily="34" charset="0"/>
                <a:cs typeface="Arial" pitchFamily="34" charset="0"/>
              </a:rPr>
              <a:t>The </a:t>
            </a:r>
            <a:r>
              <a:rPr lang="en-GB" sz="2000" dirty="0">
                <a:latin typeface="Arial" pitchFamily="34" charset="0"/>
                <a:cs typeface="Arial" pitchFamily="34" charset="0"/>
              </a:rPr>
              <a:t>leader performs different actions that everyone must </a:t>
            </a:r>
            <a:r>
              <a:rPr lang="en-GB" sz="2000" dirty="0" smtClean="0">
                <a:latin typeface="Arial" pitchFamily="34" charset="0"/>
                <a:cs typeface="Arial" pitchFamily="34" charset="0"/>
              </a:rPr>
              <a:t>copy. The </a:t>
            </a:r>
            <a:r>
              <a:rPr lang="en-GB" sz="2000" dirty="0">
                <a:latin typeface="Arial" pitchFamily="34" charset="0"/>
                <a:cs typeface="Arial" pitchFamily="34" charset="0"/>
              </a:rPr>
              <a:t>detective tries to guess who the leader is. They may make three guesses</a:t>
            </a:r>
            <a:r>
              <a:rPr lang="en-GB" sz="2000" dirty="0" smtClean="0">
                <a:latin typeface="Arial" pitchFamily="34" charset="0"/>
                <a:cs typeface="Arial" pitchFamily="34" charset="0"/>
              </a:rPr>
              <a:t>.</a:t>
            </a:r>
          </a:p>
          <a:p>
            <a:endParaRPr lang="en-GB" sz="2000" dirty="0">
              <a:latin typeface="Arial" pitchFamily="34" charset="0"/>
              <a:cs typeface="Arial" pitchFamily="34" charset="0"/>
            </a:endParaRPr>
          </a:p>
          <a:p>
            <a:r>
              <a:rPr lang="en-GB" sz="2000" dirty="0" smtClean="0">
                <a:latin typeface="Arial" pitchFamily="34" charset="0"/>
                <a:cs typeface="Arial" pitchFamily="34" charset="0"/>
              </a:rPr>
              <a:t>Whatever </a:t>
            </a:r>
            <a:r>
              <a:rPr lang="en-GB" sz="2000" dirty="0">
                <a:latin typeface="Arial" pitchFamily="34" charset="0"/>
                <a:cs typeface="Arial" pitchFamily="34" charset="0"/>
              </a:rPr>
              <a:t>the result, a new leader and </a:t>
            </a:r>
            <a:r>
              <a:rPr lang="en-GB" sz="2000" dirty="0" smtClean="0">
                <a:latin typeface="Arial" pitchFamily="34" charset="0"/>
                <a:cs typeface="Arial" pitchFamily="34" charset="0"/>
              </a:rPr>
              <a:t>detective </a:t>
            </a:r>
            <a:r>
              <a:rPr lang="en-GB" sz="2000" dirty="0">
                <a:latin typeface="Arial" pitchFamily="34" charset="0"/>
                <a:cs typeface="Arial" pitchFamily="34" charset="0"/>
              </a:rPr>
              <a:t>are chosen for the next round.</a:t>
            </a:r>
          </a:p>
        </p:txBody>
      </p:sp>
      <p:sp>
        <p:nvSpPr>
          <p:cNvPr id="3" name="TextBox 2"/>
          <p:cNvSpPr txBox="1"/>
          <p:nvPr/>
        </p:nvSpPr>
        <p:spPr>
          <a:xfrm>
            <a:off x="1331640" y="332656"/>
            <a:ext cx="6120680" cy="523220"/>
          </a:xfrm>
          <a:prstGeom prst="rect">
            <a:avLst/>
          </a:prstGeom>
          <a:noFill/>
        </p:spPr>
        <p:txBody>
          <a:bodyPr wrap="square" rtlCol="0">
            <a:spAutoFit/>
          </a:bodyPr>
          <a:lstStyle/>
          <a:p>
            <a:pPr algn="ctr"/>
            <a:r>
              <a:rPr lang="en-GB" sz="2800" b="1" dirty="0" smtClean="0">
                <a:latin typeface="Arial" pitchFamily="34" charset="0"/>
                <a:cs typeface="Arial" pitchFamily="34" charset="0"/>
              </a:rPr>
              <a:t>Follow the Leader</a:t>
            </a:r>
            <a:endParaRPr lang="en-GB" sz="2800" b="1" dirty="0">
              <a:latin typeface="Arial" pitchFamily="34" charset="0"/>
              <a:cs typeface="Arial" pitchFamily="34" charset="0"/>
            </a:endParaRPr>
          </a:p>
        </p:txBody>
      </p:sp>
      <p:pic>
        <p:nvPicPr>
          <p:cNvPr id="9219" name="Picture 3" descr="C:\Users\bbuttery\AppData\Local\Microsoft\Windows\Temporary Internet Files\Content.IE5\EM6DOU1L\circle-of-frien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04664"/>
            <a:ext cx="2615555" cy="2004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4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570" y="793387"/>
            <a:ext cx="7920880" cy="5693866"/>
          </a:xfrm>
          <a:prstGeom prst="rect">
            <a:avLst/>
          </a:prstGeom>
        </p:spPr>
        <p:txBody>
          <a:bodyPr wrap="square">
            <a:spAutoFit/>
          </a:bodyPr>
          <a:lstStyle/>
          <a:p>
            <a:pPr lvl="0" algn="r"/>
            <a:endParaRPr lang="en-GB" dirty="0">
              <a:latin typeface="Arial" panose="020B0604020202020204" pitchFamily="34" charset="0"/>
              <a:cs typeface="Arial" panose="020B0604020202020204" pitchFamily="34" charset="0"/>
            </a:endParaRPr>
          </a:p>
          <a:p>
            <a:r>
              <a:rPr lang="en-GB" b="1" u="sng" dirty="0" smtClean="0">
                <a:latin typeface="Arial" pitchFamily="34" charset="0"/>
                <a:cs typeface="Arial" pitchFamily="34" charset="0"/>
              </a:rPr>
              <a:t>Equipment</a:t>
            </a:r>
            <a:r>
              <a:rPr lang="en-GB" dirty="0" smtClean="0">
                <a:latin typeface="Arial" pitchFamily="34" charset="0"/>
                <a:cs typeface="Arial" pitchFamily="34" charset="0"/>
              </a:rPr>
              <a:t> </a:t>
            </a:r>
          </a:p>
          <a:p>
            <a:r>
              <a:rPr lang="en-GB" dirty="0" smtClean="0">
                <a:latin typeface="Arial" pitchFamily="34" charset="0"/>
                <a:cs typeface="Arial" pitchFamily="34" charset="0"/>
              </a:rPr>
              <a:t>Masking tape or something to make a line on the floor with.</a:t>
            </a:r>
            <a:endParaRPr lang="en-GB" dirty="0" smtClean="0">
              <a:latin typeface="Arial" pitchFamily="34" charset="0"/>
              <a:cs typeface="Arial" pitchFamily="34" charset="0"/>
            </a:endParaRPr>
          </a:p>
          <a:p>
            <a:endParaRPr lang="en-GB" dirty="0" smtClean="0">
              <a:latin typeface="Arial" pitchFamily="34" charset="0"/>
              <a:cs typeface="Arial" pitchFamily="34" charset="0"/>
            </a:endParaRPr>
          </a:p>
          <a:p>
            <a:r>
              <a:rPr lang="en-GB" sz="2000" b="1" u="sng" dirty="0" smtClean="0">
                <a:latin typeface="Arial" pitchFamily="34" charset="0"/>
                <a:cs typeface="Arial" pitchFamily="34" charset="0"/>
              </a:rPr>
              <a:t>Activity</a:t>
            </a:r>
            <a:endParaRPr lang="en-GB" sz="2000" b="1" u="sng" dirty="0">
              <a:latin typeface="Arial" pitchFamily="34" charset="0"/>
              <a:cs typeface="Arial" pitchFamily="34" charset="0"/>
            </a:endParaRPr>
          </a:p>
          <a:p>
            <a:r>
              <a:rPr lang="en-GB" dirty="0" smtClean="0">
                <a:latin typeface="Arial" pitchFamily="34" charset="0"/>
                <a:cs typeface="Arial" pitchFamily="34" charset="0"/>
              </a:rPr>
              <a:t>This </a:t>
            </a:r>
            <a:r>
              <a:rPr lang="en-GB" dirty="0">
                <a:latin typeface="Arial" pitchFamily="34" charset="0"/>
                <a:cs typeface="Arial" pitchFamily="34" charset="0"/>
              </a:rPr>
              <a:t>game is played by using  two parallel lines mark out the "river" from the "bank</a:t>
            </a:r>
            <a:r>
              <a:rPr lang="en-GB" dirty="0" smtClean="0">
                <a:latin typeface="Arial" pitchFamily="34" charset="0"/>
                <a:cs typeface="Arial" pitchFamily="34" charset="0"/>
              </a:rPr>
              <a:t>.“ One person </a:t>
            </a:r>
            <a:r>
              <a:rPr lang="en-GB" dirty="0">
                <a:latin typeface="Arial" pitchFamily="34" charset="0"/>
                <a:cs typeface="Arial" pitchFamily="34" charset="0"/>
              </a:rPr>
              <a:t>is the "crocodile," the rest all stand on one side of the "river." </a:t>
            </a:r>
            <a:endParaRPr lang="en-GB" dirty="0" smtClean="0">
              <a:latin typeface="Arial" pitchFamily="34" charset="0"/>
              <a:cs typeface="Arial" pitchFamily="34" charset="0"/>
            </a:endParaRPr>
          </a:p>
          <a:p>
            <a:endParaRPr lang="en-GB" dirty="0">
              <a:latin typeface="Arial" pitchFamily="34" charset="0"/>
              <a:cs typeface="Arial" pitchFamily="34" charset="0"/>
            </a:endParaRPr>
          </a:p>
          <a:p>
            <a:r>
              <a:rPr lang="en-GB" dirty="0" smtClean="0">
                <a:latin typeface="Arial" pitchFamily="34" charset="0"/>
                <a:cs typeface="Arial" pitchFamily="34" charset="0"/>
              </a:rPr>
              <a:t>The people </a:t>
            </a:r>
            <a:r>
              <a:rPr lang="en-GB" dirty="0">
                <a:latin typeface="Arial" pitchFamily="34" charset="0"/>
                <a:cs typeface="Arial" pitchFamily="34" charset="0"/>
              </a:rPr>
              <a:t>on the "bank" all chant in unison, "Please, Mr. Crocodile, may we cross your golden river?" and the "crocodile" will reply with a condition - "Yes if you have blue eyes," or perhaps "Yes if you have a B in your name," or even "Yes if you were born in April" - it is up to the crocodile's imagination. </a:t>
            </a:r>
            <a:endParaRPr lang="en-GB" dirty="0" smtClean="0">
              <a:latin typeface="Arial" pitchFamily="34" charset="0"/>
              <a:cs typeface="Arial" pitchFamily="34" charset="0"/>
            </a:endParaRPr>
          </a:p>
          <a:p>
            <a:endParaRPr lang="en-GB" dirty="0">
              <a:latin typeface="Arial" pitchFamily="34" charset="0"/>
              <a:cs typeface="Arial" pitchFamily="34" charset="0"/>
            </a:endParaRPr>
          </a:p>
          <a:p>
            <a:r>
              <a:rPr lang="en-GB" dirty="0" smtClean="0">
                <a:latin typeface="Arial" pitchFamily="34" charset="0"/>
                <a:cs typeface="Arial" pitchFamily="34" charset="0"/>
              </a:rPr>
              <a:t>People </a:t>
            </a:r>
            <a:r>
              <a:rPr lang="en-GB" dirty="0">
                <a:latin typeface="Arial" pitchFamily="34" charset="0"/>
                <a:cs typeface="Arial" pitchFamily="34" charset="0"/>
              </a:rPr>
              <a:t>who </a:t>
            </a:r>
            <a:r>
              <a:rPr lang="en-GB" dirty="0" smtClean="0">
                <a:latin typeface="Arial" pitchFamily="34" charset="0"/>
                <a:cs typeface="Arial" pitchFamily="34" charset="0"/>
              </a:rPr>
              <a:t>ful fill </a:t>
            </a:r>
            <a:r>
              <a:rPr lang="en-GB" dirty="0">
                <a:latin typeface="Arial" pitchFamily="34" charset="0"/>
                <a:cs typeface="Arial" pitchFamily="34" charset="0"/>
              </a:rPr>
              <a:t>the condition may cross unchallenged; once they are across the other side, the rest have to try to get across without being caught, if they are </a:t>
            </a:r>
            <a:r>
              <a:rPr lang="en-GB" dirty="0" smtClean="0">
                <a:latin typeface="Arial" pitchFamily="34" charset="0"/>
                <a:cs typeface="Arial" pitchFamily="34" charset="0"/>
              </a:rPr>
              <a:t>caught they </a:t>
            </a:r>
            <a:r>
              <a:rPr lang="en-GB" dirty="0">
                <a:latin typeface="Arial" pitchFamily="34" charset="0"/>
                <a:cs typeface="Arial" pitchFamily="34" charset="0"/>
              </a:rPr>
              <a:t>will have to sit out the rest of the game.</a:t>
            </a:r>
          </a:p>
          <a:p>
            <a:r>
              <a:rPr lang="en-GB" dirty="0" smtClean="0">
                <a:latin typeface="Arial" pitchFamily="34" charset="0"/>
                <a:cs typeface="Arial" pitchFamily="34" charset="0"/>
              </a:rPr>
              <a:t>The </a:t>
            </a:r>
            <a:r>
              <a:rPr lang="en-GB" dirty="0">
                <a:latin typeface="Arial" pitchFamily="34" charset="0"/>
                <a:cs typeface="Arial" pitchFamily="34" charset="0"/>
              </a:rPr>
              <a:t>game continues back and forth across the "river" until there are no more </a:t>
            </a:r>
            <a:r>
              <a:rPr lang="en-GB" dirty="0" smtClean="0">
                <a:latin typeface="Arial" pitchFamily="34" charset="0"/>
                <a:cs typeface="Arial" pitchFamily="34" charset="0"/>
              </a:rPr>
              <a:t>people </a:t>
            </a:r>
            <a:r>
              <a:rPr lang="en-GB" dirty="0">
                <a:latin typeface="Arial" pitchFamily="34" charset="0"/>
                <a:cs typeface="Arial" pitchFamily="34" charset="0"/>
              </a:rPr>
              <a:t>left to catch</a:t>
            </a:r>
          </a:p>
          <a:p>
            <a:endParaRPr lang="en-GB" sz="2000" b="1" dirty="0">
              <a:latin typeface="Arial" pitchFamily="34" charset="0"/>
              <a:cs typeface="Arial" pitchFamily="34" charset="0"/>
            </a:endParaRPr>
          </a:p>
        </p:txBody>
      </p:sp>
      <p:sp>
        <p:nvSpPr>
          <p:cNvPr id="3" name="TextBox 2"/>
          <p:cNvSpPr txBox="1"/>
          <p:nvPr/>
        </p:nvSpPr>
        <p:spPr>
          <a:xfrm>
            <a:off x="1529462" y="261610"/>
            <a:ext cx="6120680" cy="523220"/>
          </a:xfrm>
          <a:prstGeom prst="rect">
            <a:avLst/>
          </a:prstGeom>
          <a:noFill/>
        </p:spPr>
        <p:txBody>
          <a:bodyPr wrap="square" rtlCol="0">
            <a:spAutoFit/>
          </a:bodyPr>
          <a:lstStyle/>
          <a:p>
            <a:pPr algn="ctr"/>
            <a:r>
              <a:rPr lang="en-GB" sz="2800" b="1" dirty="0" smtClean="0">
                <a:latin typeface="Arial" pitchFamily="34" charset="0"/>
                <a:cs typeface="Arial" pitchFamily="34" charset="0"/>
              </a:rPr>
              <a:t>Cross the Golden </a:t>
            </a:r>
            <a:r>
              <a:rPr lang="en-GB" sz="2800" b="1" dirty="0">
                <a:latin typeface="Arial" pitchFamily="34" charset="0"/>
                <a:cs typeface="Arial" pitchFamily="34" charset="0"/>
              </a:rPr>
              <a:t>R</a:t>
            </a:r>
            <a:r>
              <a:rPr lang="en-GB" sz="2800" b="1" dirty="0" smtClean="0">
                <a:latin typeface="Arial" pitchFamily="34" charset="0"/>
                <a:cs typeface="Arial" pitchFamily="34" charset="0"/>
              </a:rPr>
              <a:t>iver</a:t>
            </a:r>
            <a:endParaRPr lang="en-GB" sz="2800" b="1" dirty="0">
              <a:latin typeface="Arial" pitchFamily="34" charset="0"/>
              <a:cs typeface="Arial"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04664"/>
            <a:ext cx="1476541" cy="15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750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64224"/>
            <a:ext cx="6552728" cy="5632311"/>
          </a:xfrm>
          <a:prstGeom prst="rect">
            <a:avLst/>
          </a:prstGeom>
        </p:spPr>
        <p:txBody>
          <a:bodyPr wrap="square">
            <a:spAutoFit/>
          </a:bodyPr>
          <a:lstStyle/>
          <a:p>
            <a:r>
              <a:rPr lang="en-GB" sz="2000" b="1" u="sng" dirty="0" smtClean="0">
                <a:latin typeface="Arial" pitchFamily="34" charset="0"/>
                <a:cs typeface="Arial" pitchFamily="34" charset="0"/>
              </a:rPr>
              <a:t>Equipment</a:t>
            </a:r>
            <a:r>
              <a:rPr lang="en-GB" sz="2000" b="1" dirty="0" smtClean="0">
                <a:latin typeface="Arial" pitchFamily="34" charset="0"/>
                <a:cs typeface="Arial" pitchFamily="34" charset="0"/>
              </a:rPr>
              <a:t> </a:t>
            </a:r>
            <a:endParaRPr lang="en-GB" sz="2000" b="1" dirty="0" smtClean="0">
              <a:latin typeface="Arial" pitchFamily="34" charset="0"/>
              <a:cs typeface="Arial" pitchFamily="34" charset="0"/>
            </a:endParaRPr>
          </a:p>
          <a:p>
            <a:r>
              <a:rPr lang="en-GB" sz="2000" dirty="0" smtClean="0">
                <a:latin typeface="Arial" pitchFamily="34" charset="0"/>
                <a:cs typeface="Arial" pitchFamily="34" charset="0"/>
              </a:rPr>
              <a:t>Camera</a:t>
            </a:r>
          </a:p>
          <a:p>
            <a:r>
              <a:rPr lang="en-GB" sz="2000" dirty="0" smtClean="0">
                <a:latin typeface="Arial" pitchFamily="34" charset="0"/>
                <a:cs typeface="Arial" pitchFamily="34" charset="0"/>
              </a:rPr>
              <a:t>List of items</a:t>
            </a:r>
          </a:p>
          <a:p>
            <a:endParaRPr lang="en-GB" sz="2000" dirty="0" smtClean="0">
              <a:latin typeface="Arial" pitchFamily="34" charset="0"/>
              <a:cs typeface="Arial" pitchFamily="34" charset="0"/>
            </a:endParaRPr>
          </a:p>
          <a:p>
            <a:r>
              <a:rPr lang="en-GB" sz="2000" b="1" u="sng" dirty="0" smtClean="0">
                <a:latin typeface="Arial" pitchFamily="34" charset="0"/>
                <a:cs typeface="Arial" pitchFamily="34" charset="0"/>
              </a:rPr>
              <a:t>Activity</a:t>
            </a:r>
            <a:endParaRPr lang="en-GB" sz="2000" b="1" u="sng" dirty="0">
              <a:latin typeface="Arial" pitchFamily="34" charset="0"/>
              <a:cs typeface="Arial" pitchFamily="34" charset="0"/>
            </a:endParaRPr>
          </a:p>
          <a:p>
            <a:r>
              <a:rPr lang="en-GB" sz="2000" dirty="0">
                <a:latin typeface="Arial" pitchFamily="34" charset="0"/>
                <a:cs typeface="Arial" pitchFamily="34" charset="0"/>
              </a:rPr>
              <a:t>Split up into two teams and give each team a list of items that they need to find. </a:t>
            </a: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This </a:t>
            </a:r>
            <a:r>
              <a:rPr lang="en-GB" sz="2000" dirty="0">
                <a:latin typeface="Arial" pitchFamily="34" charset="0"/>
                <a:cs typeface="Arial" pitchFamily="34" charset="0"/>
              </a:rPr>
              <a:t>can be household </a:t>
            </a:r>
            <a:r>
              <a:rPr lang="en-GB" sz="2000" dirty="0" smtClean="0">
                <a:latin typeface="Arial" pitchFamily="34" charset="0"/>
                <a:cs typeface="Arial" pitchFamily="34" charset="0"/>
              </a:rPr>
              <a:t>items, such as </a:t>
            </a:r>
            <a:r>
              <a:rPr lang="en-GB" sz="2000" dirty="0">
                <a:latin typeface="Arial" pitchFamily="34" charset="0"/>
                <a:cs typeface="Arial" pitchFamily="34" charset="0"/>
              </a:rPr>
              <a:t>"dad's oldest T-shirt" or "</a:t>
            </a:r>
            <a:r>
              <a:rPr lang="en-GB" sz="2000" dirty="0" smtClean="0">
                <a:latin typeface="Arial" pitchFamily="34" charset="0"/>
                <a:cs typeface="Arial" pitchFamily="34" charset="0"/>
              </a:rPr>
              <a:t>mum's favourite purse”. Or </a:t>
            </a:r>
            <a:r>
              <a:rPr lang="en-GB" sz="2000" dirty="0">
                <a:latin typeface="Arial" pitchFamily="34" charset="0"/>
                <a:cs typeface="Arial" pitchFamily="34" charset="0"/>
              </a:rPr>
              <a:t>you can go even bigger and take your scavenger hunt across the whole city. These should be fun and silly items such as, “go buy a </a:t>
            </a:r>
            <a:r>
              <a:rPr lang="en-GB" sz="2000" dirty="0" smtClean="0">
                <a:latin typeface="Arial" pitchFamily="34" charset="0"/>
                <a:cs typeface="Arial" pitchFamily="34" charset="0"/>
              </a:rPr>
              <a:t>slushie </a:t>
            </a:r>
            <a:r>
              <a:rPr lang="en-GB" sz="2000" dirty="0">
                <a:latin typeface="Arial" pitchFamily="34" charset="0"/>
                <a:cs typeface="Arial" pitchFamily="34" charset="0"/>
              </a:rPr>
              <a:t>and drink it until you get a brain-freeze” or “go to a park and do the monkey bars.” </a:t>
            </a:r>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Make </a:t>
            </a:r>
            <a:r>
              <a:rPr lang="en-GB" sz="2000" dirty="0">
                <a:latin typeface="Arial" pitchFamily="34" charset="0"/>
                <a:cs typeface="Arial" pitchFamily="34" charset="0"/>
              </a:rPr>
              <a:t>sure </a:t>
            </a:r>
            <a:r>
              <a:rPr lang="en-GB" sz="2000" dirty="0" smtClean="0">
                <a:latin typeface="Arial" pitchFamily="34" charset="0"/>
                <a:cs typeface="Arial" pitchFamily="34" charset="0"/>
              </a:rPr>
              <a:t>you get </a:t>
            </a:r>
            <a:r>
              <a:rPr lang="en-GB" sz="2000" dirty="0">
                <a:latin typeface="Arial" pitchFamily="34" charset="0"/>
                <a:cs typeface="Arial" pitchFamily="34" charset="0"/>
              </a:rPr>
              <a:t>a picture or video of each item on the list so that you can all go through them together afterward.</a:t>
            </a:r>
          </a:p>
          <a:p>
            <a:endParaRPr lang="en-GB" sz="2000" dirty="0" smtClean="0">
              <a:latin typeface="Arial" pitchFamily="34" charset="0"/>
              <a:cs typeface="Arial" pitchFamily="34" charset="0"/>
            </a:endParaRPr>
          </a:p>
        </p:txBody>
      </p:sp>
      <p:sp>
        <p:nvSpPr>
          <p:cNvPr id="3" name="TextBox 2"/>
          <p:cNvSpPr txBox="1"/>
          <p:nvPr/>
        </p:nvSpPr>
        <p:spPr>
          <a:xfrm>
            <a:off x="1475656" y="188640"/>
            <a:ext cx="6120680" cy="523220"/>
          </a:xfrm>
          <a:prstGeom prst="rect">
            <a:avLst/>
          </a:prstGeom>
          <a:noFill/>
        </p:spPr>
        <p:txBody>
          <a:bodyPr wrap="square" rtlCol="0">
            <a:spAutoFit/>
          </a:bodyPr>
          <a:lstStyle/>
          <a:p>
            <a:pPr algn="ctr"/>
            <a:r>
              <a:rPr lang="en-GB" sz="2800" b="1" dirty="0" smtClean="0">
                <a:latin typeface="Arial" pitchFamily="34" charset="0"/>
                <a:cs typeface="Arial" pitchFamily="34" charset="0"/>
              </a:rPr>
              <a:t>Our House Scavenger Hunt</a:t>
            </a:r>
            <a:endParaRPr lang="en-GB" sz="2800" b="1" dirty="0">
              <a:latin typeface="Arial" pitchFamily="34" charset="0"/>
              <a:cs typeface="Arial" pitchFamily="34" charset="0"/>
            </a:endParaRPr>
          </a:p>
        </p:txBody>
      </p:sp>
      <p:pic>
        <p:nvPicPr>
          <p:cNvPr id="6148" name="Picture 4" descr="C:\Users\bbuttery\AppData\Local\Microsoft\Windows\Temporary Internet Files\Content.IE5\27N5IIX4\alligator-looking-through-magnifying-glas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450250"/>
            <a:ext cx="2053716" cy="2176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5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262536"/>
            <a:ext cx="6264696" cy="4093428"/>
          </a:xfrm>
          <a:prstGeom prst="rect">
            <a:avLst/>
          </a:prstGeom>
        </p:spPr>
        <p:txBody>
          <a:bodyPr wrap="square">
            <a:spAutoFit/>
          </a:bodyPr>
          <a:lstStyle/>
          <a:p>
            <a:r>
              <a:rPr lang="en-GB" sz="2400" b="1" u="sng" dirty="0" smtClean="0">
                <a:latin typeface="Arial" pitchFamily="34" charset="0"/>
                <a:cs typeface="Arial" pitchFamily="34" charset="0"/>
              </a:rPr>
              <a:t>Equipment</a:t>
            </a:r>
            <a:r>
              <a:rPr lang="en-GB" sz="2400" dirty="0" smtClean="0">
                <a:latin typeface="Arial" pitchFamily="34" charset="0"/>
                <a:cs typeface="Arial" pitchFamily="34" charset="0"/>
              </a:rPr>
              <a:t> </a:t>
            </a:r>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Marshmallows</a:t>
            </a:r>
          </a:p>
          <a:p>
            <a:r>
              <a:rPr lang="en-GB" sz="2400" dirty="0" smtClean="0">
                <a:latin typeface="Arial" pitchFamily="34" charset="0"/>
                <a:cs typeface="Arial" pitchFamily="34" charset="0"/>
              </a:rPr>
              <a:t>Toothpicks / uncooked spaghetti</a:t>
            </a:r>
            <a:endParaRPr lang="en-GB" sz="2400" dirty="0" smtClean="0">
              <a:latin typeface="Arial" pitchFamily="34" charset="0"/>
              <a:cs typeface="Arial" pitchFamily="34" charset="0"/>
            </a:endParaRPr>
          </a:p>
          <a:p>
            <a:endParaRPr lang="en-GB" sz="2000" dirty="0" smtClean="0">
              <a:latin typeface="Arial" pitchFamily="34" charset="0"/>
              <a:cs typeface="Arial" pitchFamily="34" charset="0"/>
            </a:endParaRPr>
          </a:p>
          <a:p>
            <a:r>
              <a:rPr lang="en-GB" sz="2400" b="1" u="sng" dirty="0" smtClean="0">
                <a:latin typeface="Arial" pitchFamily="34" charset="0"/>
                <a:cs typeface="Arial" pitchFamily="34" charset="0"/>
              </a:rPr>
              <a:t>Activity</a:t>
            </a:r>
            <a:endParaRPr lang="en-GB" sz="2400" b="1" u="sng" dirty="0">
              <a:latin typeface="Arial" pitchFamily="34" charset="0"/>
              <a:cs typeface="Arial" pitchFamily="34" charset="0"/>
            </a:endParaRPr>
          </a:p>
          <a:p>
            <a:r>
              <a:rPr lang="en-GB" sz="2400" dirty="0" smtClean="0">
                <a:latin typeface="Arial" pitchFamily="34" charset="0"/>
                <a:cs typeface="Arial" pitchFamily="34" charset="0"/>
              </a:rPr>
              <a:t>Teams/individuals </a:t>
            </a:r>
            <a:r>
              <a:rPr lang="en-GB" sz="2400" dirty="0">
                <a:latin typeface="Arial" pitchFamily="34" charset="0"/>
                <a:cs typeface="Arial" pitchFamily="34" charset="0"/>
              </a:rPr>
              <a:t>create structures with mini-marshmallows and toothpicks and then brainstorm fun ways to test the stability of the opposing team's structure. </a:t>
            </a:r>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Will </a:t>
            </a:r>
            <a:r>
              <a:rPr lang="en-GB" sz="2400" dirty="0">
                <a:latin typeface="Arial" pitchFamily="34" charset="0"/>
                <a:cs typeface="Arial" pitchFamily="34" charset="0"/>
              </a:rPr>
              <a:t>it stand under the weight of a wet washcloth or dad's </a:t>
            </a:r>
            <a:r>
              <a:rPr lang="en-GB" sz="2400" dirty="0" smtClean="0">
                <a:latin typeface="Arial" pitchFamily="34" charset="0"/>
                <a:cs typeface="Arial" pitchFamily="34" charset="0"/>
              </a:rPr>
              <a:t>favourite </a:t>
            </a:r>
            <a:r>
              <a:rPr lang="en-GB" sz="2400" dirty="0">
                <a:latin typeface="Arial" pitchFamily="34" charset="0"/>
                <a:cs typeface="Arial" pitchFamily="34" charset="0"/>
              </a:rPr>
              <a:t>sweatshirt?</a:t>
            </a:r>
          </a:p>
        </p:txBody>
      </p:sp>
      <p:sp>
        <p:nvSpPr>
          <p:cNvPr id="3" name="TextBox 2"/>
          <p:cNvSpPr txBox="1"/>
          <p:nvPr/>
        </p:nvSpPr>
        <p:spPr>
          <a:xfrm>
            <a:off x="1331640" y="332656"/>
            <a:ext cx="6120680" cy="523220"/>
          </a:xfrm>
          <a:prstGeom prst="rect">
            <a:avLst/>
          </a:prstGeom>
          <a:noFill/>
        </p:spPr>
        <p:txBody>
          <a:bodyPr wrap="square" rtlCol="0">
            <a:spAutoFit/>
          </a:bodyPr>
          <a:lstStyle/>
          <a:p>
            <a:pPr algn="ctr"/>
            <a:r>
              <a:rPr lang="en-GB" sz="2800" b="1" dirty="0" smtClean="0">
                <a:latin typeface="Arial" pitchFamily="34" charset="0"/>
                <a:cs typeface="Arial" pitchFamily="34" charset="0"/>
              </a:rPr>
              <a:t>Marshmallow Masterpiece</a:t>
            </a:r>
            <a:endParaRPr lang="en-GB" sz="2800" b="1" dirty="0">
              <a:latin typeface="Arial" pitchFamily="34" charset="0"/>
              <a:cs typeface="Arial" pitchFamily="34" charset="0"/>
            </a:endParaRPr>
          </a:p>
        </p:txBody>
      </p:sp>
      <p:pic>
        <p:nvPicPr>
          <p:cNvPr id="11266" name="Picture 2" descr="C:\Users\bbuttery\AppData\Local\Microsoft\Windows\Temporary Internet Files\Content.IE5\27N5IIX4\marshmallow catapult 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2220" y="855876"/>
            <a:ext cx="1800200" cy="288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2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789434"/>
            <a:ext cx="18288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0786" y="931586"/>
            <a:ext cx="7625590" cy="6032421"/>
          </a:xfrm>
          <a:prstGeom prst="rect">
            <a:avLst/>
          </a:prstGeom>
        </p:spPr>
        <p:txBody>
          <a:bodyPr wrap="square">
            <a:spAutoFit/>
          </a:bodyPr>
          <a:lstStyle/>
          <a:p>
            <a:r>
              <a:rPr lang="en-GB" sz="2400" b="1" u="sng" dirty="0" smtClean="0">
                <a:latin typeface="Arial" pitchFamily="34" charset="0"/>
                <a:cs typeface="Arial" pitchFamily="34" charset="0"/>
              </a:rPr>
              <a:t>Equipment</a:t>
            </a:r>
            <a:r>
              <a:rPr lang="en-GB" sz="2400" b="1" dirty="0" smtClean="0">
                <a:latin typeface="Arial" pitchFamily="34" charset="0"/>
                <a:cs typeface="Arial" pitchFamily="34" charset="0"/>
              </a:rPr>
              <a:t> </a:t>
            </a:r>
          </a:p>
          <a:p>
            <a:r>
              <a:rPr lang="en-GB" sz="2400" dirty="0" smtClean="0">
                <a:latin typeface="Arial" pitchFamily="34" charset="0"/>
                <a:cs typeface="Arial" pitchFamily="34" charset="0"/>
              </a:rPr>
              <a:t>Paper</a:t>
            </a:r>
          </a:p>
          <a:p>
            <a:r>
              <a:rPr lang="en-GB" sz="2400" dirty="0" smtClean="0">
                <a:latin typeface="Arial" pitchFamily="34" charset="0"/>
                <a:cs typeface="Arial" pitchFamily="34" charset="0"/>
              </a:rPr>
              <a:t>Pencils</a:t>
            </a:r>
          </a:p>
          <a:p>
            <a:r>
              <a:rPr lang="en-GB" sz="2400" dirty="0" smtClean="0">
                <a:latin typeface="Arial" pitchFamily="34" charset="0"/>
                <a:cs typeface="Arial" pitchFamily="34" charset="0"/>
              </a:rPr>
              <a:t>Simple </a:t>
            </a:r>
            <a:r>
              <a:rPr lang="en-GB" sz="2400" dirty="0">
                <a:latin typeface="Arial" pitchFamily="34" charset="0"/>
                <a:cs typeface="Arial" pitchFamily="34" charset="0"/>
              </a:rPr>
              <a:t>drawings. </a:t>
            </a:r>
            <a:endParaRPr lang="en-GB" sz="2400" dirty="0" smtClean="0">
              <a:latin typeface="Arial" pitchFamily="34" charset="0"/>
              <a:cs typeface="Arial" pitchFamily="34" charset="0"/>
            </a:endParaRPr>
          </a:p>
          <a:p>
            <a:endParaRPr lang="en-GB" sz="2000" dirty="0" smtClean="0">
              <a:latin typeface="Arial" pitchFamily="34" charset="0"/>
              <a:cs typeface="Arial" pitchFamily="34" charset="0"/>
            </a:endParaRPr>
          </a:p>
          <a:p>
            <a:r>
              <a:rPr lang="en-GB" sz="2400" b="1" u="sng" dirty="0" smtClean="0">
                <a:latin typeface="Arial" pitchFamily="34" charset="0"/>
                <a:cs typeface="Arial" pitchFamily="34" charset="0"/>
              </a:rPr>
              <a:t>Activity</a:t>
            </a:r>
            <a:endParaRPr lang="en-GB" sz="2400" b="1" u="sng" dirty="0">
              <a:latin typeface="Arial" pitchFamily="34" charset="0"/>
              <a:cs typeface="Arial" pitchFamily="34" charset="0"/>
            </a:endParaRPr>
          </a:p>
          <a:p>
            <a:r>
              <a:rPr lang="en-GB" sz="2400" dirty="0" smtClean="0">
                <a:latin typeface="Arial" pitchFamily="34" charset="0"/>
                <a:cs typeface="Arial" pitchFamily="34" charset="0"/>
              </a:rPr>
              <a:t>Divide </a:t>
            </a:r>
            <a:r>
              <a:rPr lang="en-GB" sz="2400" dirty="0">
                <a:latin typeface="Arial" pitchFamily="34" charset="0"/>
                <a:cs typeface="Arial" pitchFamily="34" charset="0"/>
              </a:rPr>
              <a:t>your family into groups of two and have them sit back to back. Give one teammate a pre-drawn picture, and give the other teammate a paper and pencil. </a:t>
            </a:r>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Instruct </a:t>
            </a:r>
            <a:r>
              <a:rPr lang="en-GB" sz="2400" dirty="0">
                <a:latin typeface="Arial" pitchFamily="34" charset="0"/>
                <a:cs typeface="Arial" pitchFamily="34" charset="0"/>
              </a:rPr>
              <a:t>the person holding the pre-drawn image to give instructions on how to draw their picture without outright telling them what it is</a:t>
            </a:r>
            <a:r>
              <a:rPr lang="en-GB" sz="2400" dirty="0" smtClean="0">
                <a:latin typeface="Arial" pitchFamily="34" charset="0"/>
                <a:cs typeface="Arial" pitchFamily="34" charset="0"/>
              </a:rPr>
              <a:t>.</a:t>
            </a:r>
          </a:p>
          <a:p>
            <a:endParaRPr lang="en-GB" sz="1400" dirty="0">
              <a:latin typeface="Arial" pitchFamily="34" charset="0"/>
              <a:cs typeface="Arial" pitchFamily="34" charset="0"/>
            </a:endParaRPr>
          </a:p>
          <a:p>
            <a:r>
              <a:rPr lang="en-GB" sz="2400" dirty="0" smtClean="0">
                <a:latin typeface="Arial" pitchFamily="34" charset="0"/>
                <a:cs typeface="Arial" pitchFamily="34" charset="0"/>
              </a:rPr>
              <a:t>This teaches how </a:t>
            </a:r>
            <a:r>
              <a:rPr lang="en-GB" sz="2400" dirty="0">
                <a:latin typeface="Arial" pitchFamily="34" charset="0"/>
                <a:cs typeface="Arial" pitchFamily="34" charset="0"/>
              </a:rPr>
              <a:t>to give clear, concise directions and </a:t>
            </a:r>
            <a:r>
              <a:rPr lang="en-GB" sz="2400" dirty="0" smtClean="0">
                <a:latin typeface="Arial" pitchFamily="34" charset="0"/>
                <a:cs typeface="Arial" pitchFamily="34" charset="0"/>
              </a:rPr>
              <a:t>work together</a:t>
            </a:r>
            <a:r>
              <a:rPr lang="en-GB" sz="2000" dirty="0" smtClean="0">
                <a:latin typeface="Arial" pitchFamily="34" charset="0"/>
                <a:cs typeface="Arial" pitchFamily="34" charset="0"/>
              </a:rPr>
              <a:t>.</a:t>
            </a:r>
          </a:p>
          <a:p>
            <a:endParaRPr lang="en-GB" dirty="0" smtClean="0">
              <a:latin typeface="Arial" pitchFamily="34" charset="0"/>
              <a:cs typeface="Arial" pitchFamily="34" charset="0"/>
            </a:endParaRPr>
          </a:p>
          <a:p>
            <a:r>
              <a:rPr lang="en-GB" sz="1100" dirty="0" smtClean="0">
                <a:latin typeface="Arial" pitchFamily="34" charset="0"/>
                <a:cs typeface="Arial" pitchFamily="34" charset="0"/>
              </a:rPr>
              <a:t>Resource: </a:t>
            </a:r>
            <a:r>
              <a:rPr lang="en-GB" sz="1100" dirty="0" smtClean="0">
                <a:latin typeface="Arial" pitchFamily="34" charset="0"/>
                <a:cs typeface="Arial" pitchFamily="34" charset="0"/>
                <a:hlinkClick r:id="rId4"/>
              </a:rPr>
              <a:t>https</a:t>
            </a:r>
            <a:r>
              <a:rPr lang="en-GB" sz="1100" dirty="0">
                <a:latin typeface="Arial" pitchFamily="34" charset="0"/>
                <a:cs typeface="Arial" pitchFamily="34" charset="0"/>
                <a:hlinkClick r:id="rId4"/>
              </a:rPr>
              <a:t>://</a:t>
            </a:r>
            <a:r>
              <a:rPr lang="en-GB" sz="1100" dirty="0" smtClean="0">
                <a:latin typeface="Arial" pitchFamily="34" charset="0"/>
                <a:cs typeface="Arial" pitchFamily="34" charset="0"/>
                <a:hlinkClick r:id="rId4"/>
              </a:rPr>
              <a:t>slco.org/uploadedFiles/depot/admin/fHR/employee_university/EU_CommunicationDrawingTwins.pdf</a:t>
            </a:r>
            <a:endParaRPr lang="en-GB" sz="1100" dirty="0" smtClean="0">
              <a:latin typeface="Arial" pitchFamily="34" charset="0"/>
              <a:cs typeface="Arial" pitchFamily="34" charset="0"/>
            </a:endParaRPr>
          </a:p>
        </p:txBody>
      </p:sp>
      <p:sp>
        <p:nvSpPr>
          <p:cNvPr id="3" name="TextBox 2"/>
          <p:cNvSpPr txBox="1"/>
          <p:nvPr/>
        </p:nvSpPr>
        <p:spPr>
          <a:xfrm>
            <a:off x="1763688" y="188640"/>
            <a:ext cx="6120680" cy="584775"/>
          </a:xfrm>
          <a:prstGeom prst="rect">
            <a:avLst/>
          </a:prstGeom>
          <a:noFill/>
        </p:spPr>
        <p:txBody>
          <a:bodyPr wrap="square" rtlCol="0">
            <a:spAutoFit/>
          </a:bodyPr>
          <a:lstStyle/>
          <a:p>
            <a:pPr algn="ctr"/>
            <a:r>
              <a:rPr lang="en-GB" sz="3200" b="1" dirty="0" smtClean="0">
                <a:latin typeface="Arial" pitchFamily="34" charset="0"/>
                <a:cs typeface="Arial" pitchFamily="34" charset="0"/>
              </a:rPr>
              <a:t>Back to back pictures</a:t>
            </a:r>
            <a:endParaRPr lang="en-GB" sz="3200" b="1" dirty="0">
              <a:latin typeface="Arial" pitchFamily="34" charset="0"/>
              <a:cs typeface="Arial" pitchFamily="34" charset="0"/>
            </a:endParaRPr>
          </a:p>
        </p:txBody>
      </p:sp>
    </p:spTree>
    <p:extLst>
      <p:ext uri="{BB962C8B-B14F-4D97-AF65-F5344CB8AC3E}">
        <p14:creationId xmlns:p14="http://schemas.microsoft.com/office/powerpoint/2010/main" val="363054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35451"/>
            <a:ext cx="6768752" cy="5570756"/>
          </a:xfrm>
          <a:prstGeom prst="rect">
            <a:avLst/>
          </a:prstGeom>
        </p:spPr>
        <p:txBody>
          <a:bodyPr wrap="square">
            <a:spAutoFit/>
          </a:bodyPr>
          <a:lstStyle/>
          <a:p>
            <a:r>
              <a:rPr lang="en-GB" sz="2400" b="1" u="sng" dirty="0" smtClean="0">
                <a:latin typeface="Arial" pitchFamily="34" charset="0"/>
                <a:cs typeface="Arial" pitchFamily="34" charset="0"/>
              </a:rPr>
              <a:t>Equipment</a:t>
            </a:r>
            <a:r>
              <a:rPr lang="en-GB" sz="2400" dirty="0" smtClean="0">
                <a:latin typeface="Arial" pitchFamily="34" charset="0"/>
                <a:cs typeface="Arial" pitchFamily="34" charset="0"/>
              </a:rPr>
              <a:t> </a:t>
            </a:r>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Music</a:t>
            </a:r>
          </a:p>
          <a:p>
            <a:r>
              <a:rPr lang="en-GB" sz="2400" dirty="0" smtClean="0">
                <a:latin typeface="Arial" pitchFamily="34" charset="0"/>
                <a:cs typeface="Arial" pitchFamily="34" charset="0"/>
              </a:rPr>
              <a:t>Space large enough to move in</a:t>
            </a:r>
            <a:endParaRPr lang="en-GB" sz="2400" dirty="0" smtClean="0">
              <a:latin typeface="Arial" pitchFamily="34" charset="0"/>
              <a:cs typeface="Arial" pitchFamily="34" charset="0"/>
            </a:endParaRPr>
          </a:p>
          <a:p>
            <a:endParaRPr lang="en-GB" sz="2000" dirty="0" smtClean="0">
              <a:latin typeface="Arial" pitchFamily="34" charset="0"/>
              <a:cs typeface="Arial" pitchFamily="34" charset="0"/>
            </a:endParaRPr>
          </a:p>
          <a:p>
            <a:r>
              <a:rPr lang="en-GB" sz="2400" b="1" u="sng" dirty="0" smtClean="0">
                <a:latin typeface="Arial" pitchFamily="34" charset="0"/>
                <a:cs typeface="Arial" pitchFamily="34" charset="0"/>
              </a:rPr>
              <a:t>Activity</a:t>
            </a:r>
            <a:endParaRPr lang="en-GB" sz="2400" b="1" u="sng" dirty="0">
              <a:latin typeface="Arial" pitchFamily="34" charset="0"/>
              <a:cs typeface="Arial" pitchFamily="34" charset="0"/>
            </a:endParaRPr>
          </a:p>
          <a:p>
            <a:r>
              <a:rPr lang="en-GB" sz="2400" dirty="0" smtClean="0">
                <a:latin typeface="Arial" pitchFamily="34" charset="0"/>
                <a:cs typeface="Arial" pitchFamily="34" charset="0"/>
              </a:rPr>
              <a:t>Simply </a:t>
            </a:r>
            <a:r>
              <a:rPr lang="en-GB" sz="2400" dirty="0">
                <a:latin typeface="Arial" pitchFamily="34" charset="0"/>
                <a:cs typeface="Arial" pitchFamily="34" charset="0"/>
              </a:rPr>
              <a:t>turn on the music and let the siblings dance. Then turn it off suddenly, and the kids must freeze – whoever doesn’t freeze gets a point! </a:t>
            </a:r>
            <a:endParaRPr lang="en-GB" sz="2400" dirty="0" smtClean="0">
              <a:latin typeface="Arial" pitchFamily="34" charset="0"/>
              <a:cs typeface="Arial" pitchFamily="34" charset="0"/>
            </a:endParaRPr>
          </a:p>
          <a:p>
            <a:endParaRPr lang="en-GB" sz="2400" dirty="0">
              <a:latin typeface="Arial" pitchFamily="34" charset="0"/>
              <a:cs typeface="Arial" pitchFamily="34" charset="0"/>
            </a:endParaRPr>
          </a:p>
          <a:p>
            <a:r>
              <a:rPr lang="en-GB" sz="2400" dirty="0" smtClean="0">
                <a:latin typeface="Arial" pitchFamily="34" charset="0"/>
                <a:cs typeface="Arial" pitchFamily="34" charset="0"/>
              </a:rPr>
              <a:t>The </a:t>
            </a:r>
            <a:r>
              <a:rPr lang="en-GB" sz="2400" dirty="0">
                <a:latin typeface="Arial" pitchFamily="34" charset="0"/>
                <a:cs typeface="Arial" pitchFamily="34" charset="0"/>
              </a:rPr>
              <a:t>reason this is a great sibling game is because kids are more comfortable to let loose while at home among just family. This dance game will increase bonding and comfortability among siblings and family.</a:t>
            </a:r>
          </a:p>
        </p:txBody>
      </p:sp>
      <p:sp>
        <p:nvSpPr>
          <p:cNvPr id="3" name="TextBox 2"/>
          <p:cNvSpPr txBox="1"/>
          <p:nvPr/>
        </p:nvSpPr>
        <p:spPr>
          <a:xfrm>
            <a:off x="1314890" y="332656"/>
            <a:ext cx="6120680" cy="584775"/>
          </a:xfrm>
          <a:prstGeom prst="rect">
            <a:avLst/>
          </a:prstGeom>
          <a:noFill/>
        </p:spPr>
        <p:txBody>
          <a:bodyPr wrap="square" rtlCol="0">
            <a:spAutoFit/>
          </a:bodyPr>
          <a:lstStyle/>
          <a:p>
            <a:pPr algn="ctr"/>
            <a:r>
              <a:rPr lang="en-GB" sz="3200" b="1" dirty="0" smtClean="0">
                <a:latin typeface="Arial" pitchFamily="34" charset="0"/>
                <a:cs typeface="Arial" pitchFamily="34" charset="0"/>
              </a:rPr>
              <a:t>Freeze Dance</a:t>
            </a:r>
            <a:endParaRPr lang="en-GB" sz="3200" b="1" dirty="0">
              <a:latin typeface="Arial" pitchFamily="34" charset="0"/>
              <a:cs typeface="Arial" pitchFamily="34" charset="0"/>
            </a:endParaRPr>
          </a:p>
        </p:txBody>
      </p:sp>
      <p:pic>
        <p:nvPicPr>
          <p:cNvPr id="13314" name="Picture 2" descr="C:\Users\bbuttery\AppData\Local\Microsoft\Windows\Temporary Internet Files\Content.IE5\I9RH9MHJ\1052251-royalty-free-vector-clip-art-illustration-of-doodled-children-dancing-to-mus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616459"/>
            <a:ext cx="2880320" cy="199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1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43608" y="437169"/>
            <a:ext cx="7467600" cy="5256584"/>
          </a:xfrm>
        </p:spPr>
        <p:txBody>
          <a:bodyPr>
            <a:normAutofit fontScale="92500" lnSpcReduction="20000"/>
          </a:bodyPr>
          <a:lstStyle/>
          <a:p>
            <a:pPr lvl="0" algn="ctr"/>
            <a:r>
              <a:rPr lang="en-GB" dirty="0">
                <a:latin typeface="Arial" panose="020B0604020202020204" pitchFamily="34" charset="0"/>
                <a:cs typeface="Arial" panose="020B0604020202020204" pitchFamily="34" charset="0"/>
              </a:rPr>
              <a:t>Play is essential to development because it contributes to the cognitive, physical, social, and emotional well-being of children and youth. </a:t>
            </a:r>
            <a:endParaRPr lang="en-GB" dirty="0" smtClean="0">
              <a:latin typeface="Arial" panose="020B0604020202020204" pitchFamily="34" charset="0"/>
              <a:cs typeface="Arial" panose="020B0604020202020204" pitchFamily="34" charset="0"/>
            </a:endParaRPr>
          </a:p>
          <a:p>
            <a:pPr marL="0" lvl="0" indent="0" algn="ctr">
              <a:buNone/>
            </a:pPr>
            <a:endParaRPr lang="en-GB" dirty="0">
              <a:latin typeface="Arial" panose="020B0604020202020204" pitchFamily="34" charset="0"/>
              <a:cs typeface="Arial" panose="020B0604020202020204" pitchFamily="34" charset="0"/>
            </a:endParaRPr>
          </a:p>
          <a:p>
            <a:pPr lvl="0" algn="ctr"/>
            <a:r>
              <a:rPr lang="en-GB" dirty="0">
                <a:latin typeface="Arial" panose="020B0604020202020204" pitchFamily="34" charset="0"/>
                <a:cs typeface="Arial" panose="020B0604020202020204" pitchFamily="34" charset="0"/>
              </a:rPr>
              <a:t>Play also offers an ideal opportunity for parents to engage fully with their children</a:t>
            </a:r>
            <a:r>
              <a:rPr lang="en-GB" dirty="0" smtClean="0">
                <a:latin typeface="Arial" panose="020B0604020202020204" pitchFamily="34" charset="0"/>
                <a:cs typeface="Arial" panose="020B0604020202020204" pitchFamily="34" charset="0"/>
              </a:rPr>
              <a:t>.</a:t>
            </a:r>
          </a:p>
          <a:p>
            <a:pPr lvl="0" algn="ctr"/>
            <a:endParaRPr lang="en-GB" dirty="0">
              <a:latin typeface="Arial" panose="020B0604020202020204" pitchFamily="34" charset="0"/>
              <a:cs typeface="Arial" panose="020B0604020202020204" pitchFamily="34" charset="0"/>
            </a:endParaRPr>
          </a:p>
          <a:p>
            <a:pPr lvl="0" algn="ctr"/>
            <a:r>
              <a:rPr lang="en-GB" dirty="0" smtClean="0">
                <a:latin typeface="Arial" panose="020B0604020202020204" pitchFamily="34" charset="0"/>
                <a:cs typeface="Arial" panose="020B0604020202020204" pitchFamily="34" charset="0"/>
              </a:rPr>
              <a:t>Help to build sibling relationships </a:t>
            </a:r>
          </a:p>
          <a:p>
            <a:pPr marL="0" lvl="0" indent="0" algn="ctr">
              <a:buNone/>
            </a:pPr>
            <a:endParaRPr lang="en-GB" dirty="0">
              <a:latin typeface="Arial" panose="020B0604020202020204" pitchFamily="34" charset="0"/>
              <a:cs typeface="Arial" panose="020B0604020202020204" pitchFamily="34" charset="0"/>
            </a:endParaRPr>
          </a:p>
          <a:p>
            <a:pPr lvl="0" algn="ctr"/>
            <a:r>
              <a:rPr lang="en-GB" dirty="0">
                <a:latin typeface="Arial" panose="020B0604020202020204" pitchFamily="34" charset="0"/>
                <a:cs typeface="Arial" panose="020B0604020202020204" pitchFamily="34" charset="0"/>
              </a:rPr>
              <a:t>Despite the benefits derived from play for both children and parents, time for free play has been markedly reduced for some children. </a:t>
            </a:r>
            <a:endParaRPr lang="en-GB" dirty="0" smtClean="0">
              <a:latin typeface="Arial" panose="020B0604020202020204" pitchFamily="34" charset="0"/>
              <a:cs typeface="Arial" panose="020B0604020202020204" pitchFamily="34" charset="0"/>
            </a:endParaRPr>
          </a:p>
          <a:p>
            <a:pPr marL="0" lvl="0" indent="0" algn="ctr">
              <a:buNone/>
            </a:pPr>
            <a:endParaRPr lang="en-GB" dirty="0">
              <a:latin typeface="Arial" panose="020B0604020202020204" pitchFamily="34" charset="0"/>
              <a:cs typeface="Arial" panose="020B0604020202020204" pitchFamily="34" charset="0"/>
            </a:endParaRPr>
          </a:p>
          <a:p>
            <a:pPr lvl="0" algn="ctr"/>
            <a:r>
              <a:rPr lang="en-GB" dirty="0">
                <a:latin typeface="Arial" panose="020B0604020202020204" pitchFamily="34" charset="0"/>
                <a:cs typeface="Arial" panose="020B0604020202020204" pitchFamily="34" charset="0"/>
              </a:rPr>
              <a:t>Lifestyle, changes in family structure, and increased attention to academics and enrichment activities at the expense of recess or free </a:t>
            </a:r>
            <a:r>
              <a:rPr lang="en-GB" dirty="0" smtClean="0">
                <a:latin typeface="Arial" panose="020B0604020202020204" pitchFamily="34" charset="0"/>
                <a:cs typeface="Arial" panose="020B0604020202020204" pitchFamily="34" charset="0"/>
              </a:rPr>
              <a:t>child-centred </a:t>
            </a:r>
            <a:r>
              <a:rPr lang="en-GB" dirty="0">
                <a:latin typeface="Arial" panose="020B0604020202020204" pitchFamily="34" charset="0"/>
                <a:cs typeface="Arial" panose="020B0604020202020204" pitchFamily="34" charset="0"/>
              </a:rPr>
              <a:t>play.</a:t>
            </a:r>
          </a:p>
          <a:p>
            <a:pPr algn="ctr"/>
            <a:endParaRPr lang="en-GB" dirty="0">
              <a:latin typeface="Arial" panose="020B0604020202020204" pitchFamily="34" charset="0"/>
              <a:cs typeface="Arial" panose="020B0604020202020204" pitchFamily="34" charset="0"/>
            </a:endParaRPr>
          </a:p>
        </p:txBody>
      </p:sp>
      <p:pic>
        <p:nvPicPr>
          <p:cNvPr id="4098" name="Picture 2" descr="Image result for family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941168"/>
            <a:ext cx="1515273" cy="150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33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88640"/>
            <a:ext cx="7416824" cy="7109639"/>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LIST OF HELPFUL WEBSITES WITH GAMES AND RESOURCES </a:t>
            </a:r>
            <a:endParaRPr lang="en-GB" sz="2400" dirty="0">
              <a:latin typeface="Arial" panose="020B0604020202020204" pitchFamily="34" charset="0"/>
              <a:cs typeface="Arial" panose="020B0604020202020204" pitchFamily="34" charset="0"/>
            </a:endParaRPr>
          </a:p>
          <a:p>
            <a:pPr algn="ctr"/>
            <a:r>
              <a:rPr lang="en-GB" sz="2400" b="1"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lvl="0" algn="ctr"/>
            <a:r>
              <a:rPr lang="en-GB" sz="2400" b="1" u="sng" dirty="0">
                <a:latin typeface="Arial" panose="020B0604020202020204" pitchFamily="34" charset="0"/>
                <a:cs typeface="Arial" panose="020B0604020202020204" pitchFamily="34" charset="0"/>
                <a:hlinkClick r:id="rId2"/>
              </a:rPr>
              <a:t>https://www.todaysparent.com/toddler/20-fun-indoor-games</a:t>
            </a:r>
            <a:r>
              <a:rPr lang="en-GB" sz="2400" b="1" u="sng" dirty="0" smtClean="0">
                <a:latin typeface="Arial" panose="020B0604020202020204" pitchFamily="34" charset="0"/>
                <a:cs typeface="Arial" panose="020B0604020202020204" pitchFamily="34" charset="0"/>
                <a:hlinkClick r:id="rId2"/>
              </a:rPr>
              <a:t>/</a:t>
            </a:r>
            <a:endParaRPr lang="en-GB" sz="2400" b="1" u="sng" dirty="0" smtClean="0">
              <a:latin typeface="Arial" panose="020B0604020202020204" pitchFamily="34" charset="0"/>
              <a:cs typeface="Arial" panose="020B0604020202020204" pitchFamily="34" charset="0"/>
            </a:endParaRPr>
          </a:p>
          <a:p>
            <a:pPr lvl="0" algn="ctr"/>
            <a:endParaRPr lang="en-GB" sz="2400" dirty="0">
              <a:latin typeface="Arial" panose="020B0604020202020204" pitchFamily="34" charset="0"/>
              <a:cs typeface="Arial" panose="020B0604020202020204" pitchFamily="34" charset="0"/>
            </a:endParaRPr>
          </a:p>
          <a:p>
            <a:pPr lvl="0" algn="ctr"/>
            <a:r>
              <a:rPr lang="en-GB" sz="2400" b="1" u="sng" dirty="0">
                <a:latin typeface="Arial" panose="020B0604020202020204" pitchFamily="34" charset="0"/>
                <a:cs typeface="Arial" panose="020B0604020202020204" pitchFamily="34" charset="0"/>
                <a:hlinkClick r:id="rId3"/>
              </a:rPr>
              <a:t>https://www.momjunction.com/articles/indoor-games-and-kids-activities-for-this-season_00369105/#</a:t>
            </a:r>
            <a:r>
              <a:rPr lang="en-GB" sz="2400" b="1" u="sng" dirty="0" smtClean="0">
                <a:latin typeface="Arial" panose="020B0604020202020204" pitchFamily="34" charset="0"/>
                <a:cs typeface="Arial" panose="020B0604020202020204" pitchFamily="34" charset="0"/>
                <a:hlinkClick r:id="rId3"/>
              </a:rPr>
              <a:t>gref</a:t>
            </a:r>
            <a:endParaRPr lang="en-GB" sz="2400" b="1" u="sng" dirty="0" smtClean="0">
              <a:latin typeface="Arial" panose="020B0604020202020204" pitchFamily="34" charset="0"/>
              <a:cs typeface="Arial" panose="020B0604020202020204" pitchFamily="34" charset="0"/>
            </a:endParaRPr>
          </a:p>
          <a:p>
            <a:pPr lvl="0" algn="ctr"/>
            <a:endParaRPr lang="en-GB" sz="2400" dirty="0">
              <a:latin typeface="Arial" panose="020B0604020202020204" pitchFamily="34" charset="0"/>
              <a:cs typeface="Arial" panose="020B0604020202020204" pitchFamily="34" charset="0"/>
            </a:endParaRPr>
          </a:p>
          <a:p>
            <a:pPr lvl="0" algn="ctr"/>
            <a:r>
              <a:rPr lang="en-GB" sz="2400" b="1" u="sng" dirty="0">
                <a:latin typeface="Arial" panose="020B0604020202020204" pitchFamily="34" charset="0"/>
                <a:cs typeface="Arial" panose="020B0604020202020204" pitchFamily="34" charset="0"/>
                <a:hlinkClick r:id="rId4"/>
              </a:rPr>
              <a:t>https://www.familyfuntwincities.com/fun-indoor-games-for-kids-of-all-ages-categorized</a:t>
            </a:r>
            <a:r>
              <a:rPr lang="en-GB" sz="2400" b="1" u="sng" dirty="0" smtClean="0">
                <a:latin typeface="Arial" panose="020B0604020202020204" pitchFamily="34" charset="0"/>
                <a:cs typeface="Arial" panose="020B0604020202020204" pitchFamily="34" charset="0"/>
                <a:hlinkClick r:id="rId4"/>
              </a:rPr>
              <a:t>/</a:t>
            </a:r>
            <a:endParaRPr lang="en-GB" sz="2400" b="1" u="sng" dirty="0" smtClean="0">
              <a:latin typeface="Arial" panose="020B0604020202020204" pitchFamily="34" charset="0"/>
              <a:cs typeface="Arial" panose="020B0604020202020204" pitchFamily="34" charset="0"/>
            </a:endParaRPr>
          </a:p>
          <a:p>
            <a:pPr lvl="0" algn="ctr"/>
            <a:endParaRPr lang="en-GB" sz="2400" dirty="0">
              <a:latin typeface="Arial" panose="020B0604020202020204" pitchFamily="34" charset="0"/>
              <a:cs typeface="Arial" panose="020B0604020202020204" pitchFamily="34" charset="0"/>
            </a:endParaRPr>
          </a:p>
          <a:p>
            <a:pPr lvl="0" algn="ctr"/>
            <a:r>
              <a:rPr lang="en-GB" sz="2400" b="1" u="sng" dirty="0">
                <a:latin typeface="Arial" panose="020B0604020202020204" pitchFamily="34" charset="0"/>
                <a:cs typeface="Arial" panose="020B0604020202020204" pitchFamily="34" charset="0"/>
                <a:hlinkClick r:id="rId5"/>
              </a:rPr>
              <a:t>https://</a:t>
            </a:r>
            <a:r>
              <a:rPr lang="en-GB" sz="2400" b="1" u="sng" dirty="0" smtClean="0">
                <a:latin typeface="Arial" panose="020B0604020202020204" pitchFamily="34" charset="0"/>
                <a:cs typeface="Arial" panose="020B0604020202020204" pitchFamily="34" charset="0"/>
                <a:hlinkClick r:id="rId5"/>
              </a:rPr>
              <a:t>www.activityvillage.co.uk/games</a:t>
            </a:r>
            <a:endParaRPr lang="en-GB" sz="2400" b="1" u="sng" dirty="0" smtClean="0">
              <a:latin typeface="Arial" panose="020B0604020202020204" pitchFamily="34" charset="0"/>
              <a:cs typeface="Arial" panose="020B0604020202020204" pitchFamily="34" charset="0"/>
            </a:endParaRPr>
          </a:p>
          <a:p>
            <a:pPr lvl="0" algn="ctr"/>
            <a:endParaRPr lang="en-GB" sz="2400" b="1" u="sng" dirty="0">
              <a:latin typeface="Arial" panose="020B0604020202020204" pitchFamily="34" charset="0"/>
              <a:cs typeface="Arial" panose="020B0604020202020204" pitchFamily="34" charset="0"/>
            </a:endParaRPr>
          </a:p>
          <a:p>
            <a:pPr lvl="0" algn="ctr"/>
            <a:r>
              <a:rPr lang="en-GB" sz="2400" b="1" u="sng" dirty="0">
                <a:latin typeface="Arial" panose="020B0604020202020204" pitchFamily="34" charset="0"/>
                <a:cs typeface="Arial" panose="020B0604020202020204" pitchFamily="34" charset="0"/>
                <a:hlinkClick r:id="rId6"/>
              </a:rPr>
              <a:t>https://unicefkidpower.org/fun-team-building-activities-for-kids</a:t>
            </a:r>
            <a:r>
              <a:rPr lang="en-GB" sz="2400" b="1" u="sng" dirty="0" smtClean="0">
                <a:latin typeface="Arial" panose="020B0604020202020204" pitchFamily="34" charset="0"/>
                <a:cs typeface="Arial" panose="020B0604020202020204" pitchFamily="34" charset="0"/>
                <a:hlinkClick r:id="rId6"/>
              </a:rPr>
              <a:t>/</a:t>
            </a:r>
            <a:endParaRPr lang="en-GB" sz="2400" b="1" u="sng" dirty="0" smtClean="0">
              <a:latin typeface="Arial" panose="020B0604020202020204" pitchFamily="34" charset="0"/>
              <a:cs typeface="Arial" panose="020B0604020202020204" pitchFamily="34" charset="0"/>
            </a:endParaRPr>
          </a:p>
          <a:p>
            <a:pPr lvl="0" algn="ctr"/>
            <a:endParaRPr lang="en-GB" sz="2400" b="1" u="sng" dirty="0" smtClean="0">
              <a:latin typeface="Arial" panose="020B0604020202020204" pitchFamily="34" charset="0"/>
              <a:cs typeface="Arial" panose="020B0604020202020204" pitchFamily="34" charset="0"/>
            </a:endParaRPr>
          </a:p>
          <a:p>
            <a:pPr lvl="0" algn="ctr"/>
            <a:endParaRPr lang="en-GB"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79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lvl="0" algn="ctr"/>
            <a:r>
              <a:rPr lang="en-GB" dirty="0">
                <a:latin typeface="Arial" panose="020B0604020202020204" pitchFamily="34" charset="0"/>
                <a:cs typeface="Arial" panose="020B0604020202020204" pitchFamily="34" charset="0"/>
              </a:rPr>
              <a:t>Play allows children to use their creativity while developing their </a:t>
            </a:r>
            <a:r>
              <a:rPr lang="en-GB" dirty="0" smtClean="0">
                <a:latin typeface="Arial" panose="020B0604020202020204" pitchFamily="34" charset="0"/>
                <a:cs typeface="Arial" panose="020B0604020202020204" pitchFamily="34" charset="0"/>
              </a:rPr>
              <a:t>imagination and physical and emotional </a:t>
            </a:r>
            <a:r>
              <a:rPr lang="en-GB" dirty="0">
                <a:latin typeface="Arial" panose="020B0604020202020204" pitchFamily="34" charset="0"/>
                <a:cs typeface="Arial" panose="020B0604020202020204" pitchFamily="34" charset="0"/>
              </a:rPr>
              <a:t>strength.</a:t>
            </a:r>
          </a:p>
          <a:p>
            <a:pPr lvl="0" algn="ctr"/>
            <a:r>
              <a:rPr lang="en-GB" dirty="0">
                <a:latin typeface="Arial" panose="020B0604020202020204" pitchFamily="34" charset="0"/>
                <a:cs typeface="Arial" panose="020B0604020202020204" pitchFamily="34" charset="0"/>
              </a:rPr>
              <a:t>Play allows children to create and explore a world they can master, conquering their fears while practicing adult roles, sometimes in conjunction with other children or adult caregivers</a:t>
            </a:r>
          </a:p>
          <a:p>
            <a:pPr algn="ctr"/>
            <a:r>
              <a:rPr lang="en-GB" dirty="0">
                <a:latin typeface="Arial" panose="020B0604020202020204" pitchFamily="34" charset="0"/>
                <a:cs typeface="Arial" panose="020B0604020202020204" pitchFamily="34" charset="0"/>
              </a:rPr>
              <a:t>Ideally, much of play involves adults, but when play is controlled by adults, children acquiesce to adult rules and concerns and lose some of the benefits play offers them, particularly in developing creativity, leadership, and group skills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755576" y="260648"/>
            <a:ext cx="7632848" cy="923330"/>
          </a:xfrm>
          <a:prstGeom prst="rect">
            <a:avLst/>
          </a:prstGeom>
          <a:noFill/>
        </p:spPr>
        <p:txBody>
          <a:bodyPr wrap="square" rtlCol="0">
            <a:spAutoFit/>
          </a:bodyPr>
          <a:lstStyle/>
          <a:p>
            <a:pPr algn="ctr"/>
            <a:r>
              <a:rPr lang="en-GB" sz="5400" b="1" u="sng" dirty="0" smtClean="0">
                <a:latin typeface="Arial" panose="020B0604020202020204" pitchFamily="34" charset="0"/>
                <a:cs typeface="Arial" panose="020B0604020202020204" pitchFamily="34" charset="0"/>
              </a:rPr>
              <a:t>Benefits</a:t>
            </a:r>
            <a:endParaRPr lang="en-GB" sz="5400" b="1" u="sng" dirty="0">
              <a:latin typeface="Arial" panose="020B0604020202020204" pitchFamily="34" charset="0"/>
              <a:cs typeface="Arial" panose="020B0604020202020204" pitchFamily="34" charset="0"/>
            </a:endParaRPr>
          </a:p>
        </p:txBody>
      </p:sp>
      <p:pic>
        <p:nvPicPr>
          <p:cNvPr id="1026" name="Picture 2" descr="Image result for family colourful lettering"/>
          <p:cNvPicPr>
            <a:picLocks noChangeAspect="1" noChangeArrowheads="1"/>
          </p:cNvPicPr>
          <p:nvPr/>
        </p:nvPicPr>
        <p:blipFill rotWithShape="1">
          <a:blip r:embed="rId2">
            <a:extLst>
              <a:ext uri="{28A0092B-C50C-407E-A947-70E740481C1C}">
                <a14:useLocalDpi xmlns:a14="http://schemas.microsoft.com/office/drawing/2010/main" val="0"/>
              </a:ext>
            </a:extLst>
          </a:blip>
          <a:srcRect b="21551"/>
          <a:stretch/>
        </p:blipFill>
        <p:spPr bwMode="auto">
          <a:xfrm>
            <a:off x="323528" y="188640"/>
            <a:ext cx="2695575" cy="133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89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844824"/>
            <a:ext cx="8064896" cy="3693319"/>
          </a:xfrm>
          <a:prstGeom prst="rect">
            <a:avLst/>
          </a:prstGeom>
        </p:spPr>
        <p:txBody>
          <a:bodyPr wrap="square">
            <a:spAutoFit/>
          </a:bodyPr>
          <a:lstStyle/>
          <a:p>
            <a:pPr marL="285750" lvl="0" indent="-285750" algn="ctr">
              <a:buFont typeface="Arial" panose="020B0604020202020204" pitchFamily="34" charset="0"/>
              <a:buChar char="•"/>
            </a:pPr>
            <a:r>
              <a:rPr lang="en-GB" dirty="0" smtClean="0">
                <a:latin typeface="Arial" panose="020B0604020202020204" pitchFamily="34" charset="0"/>
                <a:cs typeface="Arial" panose="020B0604020202020204" pitchFamily="34" charset="0"/>
              </a:rPr>
              <a:t>When parents observe their children in play or join with them in child-driven play, they are given a unique opportunity to see the world from their child’s vantage point as the child navigates a world perfectly created just to fit his or her needs. </a:t>
            </a:r>
          </a:p>
          <a:p>
            <a:pPr marL="285750" lvl="0" indent="-285750" algn="ctr">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dirty="0" smtClean="0">
                <a:latin typeface="Arial" panose="020B0604020202020204" pitchFamily="34" charset="0"/>
                <a:cs typeface="Arial" panose="020B0604020202020204" pitchFamily="34" charset="0"/>
              </a:rPr>
              <a:t>Parents who have the opportunity to glimpse into their children’s world learn to communicate more effectively with their children and are given another setting to offer gentle, nurturing guidance.</a:t>
            </a:r>
          </a:p>
          <a:p>
            <a:pPr marL="285750" indent="-285750" algn="ctr">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dirty="0" smtClean="0">
                <a:latin typeface="Arial" panose="020B0604020202020204" pitchFamily="34" charset="0"/>
                <a:cs typeface="Arial" panose="020B0604020202020204" pitchFamily="34" charset="0"/>
              </a:rPr>
              <a:t> Less verbal children may be able to express their views, experiences, and even frustrations through play, allowing their parents an opportunity to gain a fuller understanding of their perspective. </a:t>
            </a:r>
          </a:p>
          <a:p>
            <a:pPr marL="285750" indent="-285750" algn="ctr">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755576" y="260648"/>
            <a:ext cx="7632848" cy="923330"/>
          </a:xfrm>
          <a:prstGeom prst="rect">
            <a:avLst/>
          </a:prstGeom>
          <a:noFill/>
        </p:spPr>
        <p:txBody>
          <a:bodyPr wrap="square" rtlCol="0">
            <a:spAutoFit/>
          </a:bodyPr>
          <a:lstStyle/>
          <a:p>
            <a:pPr algn="ctr"/>
            <a:r>
              <a:rPr lang="en-GB" sz="5400" b="1" u="sng" dirty="0" smtClean="0">
                <a:latin typeface="Arial" panose="020B0604020202020204" pitchFamily="34" charset="0"/>
                <a:cs typeface="Arial" panose="020B0604020202020204" pitchFamily="34" charset="0"/>
              </a:rPr>
              <a:t>Benefits</a:t>
            </a:r>
            <a:endParaRPr lang="en-GB" sz="5400" b="1" u="sng" dirty="0">
              <a:latin typeface="Arial" panose="020B0604020202020204" pitchFamily="34" charset="0"/>
              <a:cs typeface="Arial" panose="020B0604020202020204" pitchFamily="34" charset="0"/>
            </a:endParaRPr>
          </a:p>
        </p:txBody>
      </p:sp>
      <p:pic>
        <p:nvPicPr>
          <p:cNvPr id="5" name="Picture 4" descr="Image result for family colourful lett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4624"/>
            <a:ext cx="2457450" cy="185737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Image result for family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65919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0648"/>
            <a:ext cx="7416824" cy="584775"/>
          </a:xfrm>
          <a:prstGeom prst="rect">
            <a:avLst/>
          </a:prstGeom>
        </p:spPr>
        <p:txBody>
          <a:bodyPr wrap="square">
            <a:spAutoFit/>
          </a:bodyPr>
          <a:lstStyle/>
          <a:p>
            <a:pPr lvl="0" algn="ctr"/>
            <a:r>
              <a:rPr lang="en-GB" sz="3200" b="1" dirty="0" smtClean="0">
                <a:latin typeface="Arial" panose="020B0604020202020204" pitchFamily="34" charset="0"/>
                <a:cs typeface="Arial" panose="020B0604020202020204" pitchFamily="34" charset="0"/>
              </a:rPr>
              <a:t>Create a Person</a:t>
            </a:r>
            <a:endParaRPr lang="en-GB" sz="3200" dirty="0">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700808"/>
            <a:ext cx="1800197" cy="2814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7544" y="1124744"/>
            <a:ext cx="6192688" cy="5170646"/>
          </a:xfrm>
          <a:prstGeom prst="rect">
            <a:avLst/>
          </a:prstGeom>
        </p:spPr>
        <p:txBody>
          <a:bodyPr wrap="square">
            <a:spAutoFit/>
          </a:bodyPr>
          <a:lstStyle/>
          <a:p>
            <a:pPr lvl="0"/>
            <a:r>
              <a:rPr lang="en-GB" sz="2000" b="1" u="sng" dirty="0" smtClean="0">
                <a:latin typeface="Arial" panose="020B0604020202020204" pitchFamily="34" charset="0"/>
                <a:cs typeface="Arial" panose="020B0604020202020204" pitchFamily="34" charset="0"/>
              </a:rPr>
              <a:t>Equipment </a:t>
            </a:r>
            <a:r>
              <a:rPr lang="en-GB" sz="2000" b="1" u="sng" dirty="0">
                <a:latin typeface="Arial" panose="020B0604020202020204" pitchFamily="34" charset="0"/>
                <a:cs typeface="Arial" panose="020B0604020202020204" pitchFamily="34" charset="0"/>
              </a:rPr>
              <a:t>needed- </a:t>
            </a:r>
            <a:endParaRPr lang="en-GB" sz="2000" b="1" u="sng" dirty="0" smtClean="0">
              <a:latin typeface="Arial" panose="020B0604020202020204" pitchFamily="34" charset="0"/>
              <a:cs typeface="Arial" panose="020B0604020202020204" pitchFamily="34" charset="0"/>
            </a:endParaRPr>
          </a:p>
          <a:p>
            <a:pPr lvl="0"/>
            <a:endParaRPr lang="en-GB" sz="1200" b="1" u="sng" dirty="0" smtClean="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rPr>
              <a:t>Extra-large sheets of paper or Wallpaper, </a:t>
            </a:r>
            <a:endParaRPr lang="en-GB" sz="2000" dirty="0" smtClean="0">
              <a:latin typeface="Arial" panose="020B0604020202020204" pitchFamily="34" charset="0"/>
              <a:cs typeface="Arial" panose="020B0604020202020204" pitchFamily="34" charset="0"/>
            </a:endParaRPr>
          </a:p>
          <a:p>
            <a:pPr lvl="0"/>
            <a:r>
              <a:rPr lang="en-GB" sz="2000" dirty="0" smtClean="0">
                <a:latin typeface="Arial" panose="020B0604020202020204" pitchFamily="34" charset="0"/>
                <a:cs typeface="Arial" panose="020B0604020202020204" pitchFamily="34" charset="0"/>
              </a:rPr>
              <a:t>Colouring </a:t>
            </a:r>
            <a:r>
              <a:rPr lang="en-GB" sz="2000" dirty="0">
                <a:latin typeface="Arial" panose="020B0604020202020204" pitchFamily="34" charset="0"/>
                <a:cs typeface="Arial" panose="020B0604020202020204" pitchFamily="34" charset="0"/>
              </a:rPr>
              <a:t>pens/pencils </a:t>
            </a:r>
            <a:endParaRPr lang="en-GB" sz="2000" dirty="0" smtClean="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rPr>
              <a:t>G</a:t>
            </a:r>
            <a:r>
              <a:rPr lang="en-GB" sz="2000" dirty="0" smtClean="0">
                <a:latin typeface="Arial" panose="020B0604020202020204" pitchFamily="34" charset="0"/>
                <a:cs typeface="Arial" panose="020B0604020202020204" pitchFamily="34" charset="0"/>
              </a:rPr>
              <a:t>lue </a:t>
            </a:r>
          </a:p>
          <a:p>
            <a:pPr lvl="0"/>
            <a:r>
              <a:rPr lang="en-GB" sz="2000" dirty="0" smtClean="0">
                <a:latin typeface="Arial" panose="020B0604020202020204" pitchFamily="34" charset="0"/>
                <a:cs typeface="Arial" panose="020B0604020202020204" pitchFamily="34" charset="0"/>
              </a:rPr>
              <a:t>Fabric </a:t>
            </a:r>
            <a:endParaRPr lang="en-GB" sz="2000" dirty="0">
              <a:latin typeface="Arial" panose="020B0604020202020204" pitchFamily="34" charset="0"/>
              <a:cs typeface="Arial" panose="020B0604020202020204" pitchFamily="34" charset="0"/>
            </a:endParaRPr>
          </a:p>
          <a:p>
            <a:r>
              <a:rPr lang="en-GB" sz="2000" i="1" dirty="0">
                <a:latin typeface="Arial" panose="020B0604020202020204" pitchFamily="34" charset="0"/>
                <a:cs typeface="Arial" panose="020B0604020202020204" pitchFamily="34" charset="0"/>
              </a:rPr>
              <a:t> </a:t>
            </a:r>
          </a:p>
          <a:p>
            <a:r>
              <a:rPr lang="en-GB" sz="2000" b="1" u="sng" dirty="0" smtClean="0">
                <a:latin typeface="Arial" pitchFamily="34" charset="0"/>
                <a:cs typeface="Arial" pitchFamily="34" charset="0"/>
              </a:rPr>
              <a:t>Method </a:t>
            </a:r>
            <a:r>
              <a:rPr lang="en-GB" sz="2000" b="1" u="sng" dirty="0" smtClean="0">
                <a:latin typeface="Arial" pitchFamily="34" charset="0"/>
                <a:cs typeface="Arial" pitchFamily="34" charset="0"/>
              </a:rPr>
              <a:t>–</a:t>
            </a:r>
          </a:p>
          <a:p>
            <a:endParaRPr lang="en-GB" sz="1200" b="1" u="sng" dirty="0" smtClean="0">
              <a:latin typeface="Arial" pitchFamily="34" charset="0"/>
              <a:cs typeface="Arial" pitchFamily="34" charset="0"/>
            </a:endParaRPr>
          </a:p>
          <a:p>
            <a:pPr lvl="0"/>
            <a:r>
              <a:rPr lang="en-GB" sz="2000" dirty="0">
                <a:latin typeface="Arial" panose="020B0604020202020204" pitchFamily="34" charset="0"/>
                <a:cs typeface="Arial" panose="020B0604020202020204" pitchFamily="34" charset="0"/>
              </a:rPr>
              <a:t>One person lay’s on the floor while the other/others draw around them. </a:t>
            </a:r>
            <a:endParaRPr lang="en-GB" sz="2000" dirty="0" smtClean="0">
              <a:latin typeface="Arial" panose="020B0604020202020204" pitchFamily="34" charset="0"/>
              <a:cs typeface="Arial" panose="020B0604020202020204" pitchFamily="34" charset="0"/>
            </a:endParaRPr>
          </a:p>
          <a:p>
            <a:pPr lvl="0"/>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group then fills the outline of the person with whatever they like.  </a:t>
            </a:r>
            <a:r>
              <a:rPr lang="en-GB" sz="2000" dirty="0" smtClean="0">
                <a:latin typeface="Arial" panose="020B0604020202020204" pitchFamily="34" charset="0"/>
                <a:cs typeface="Arial" panose="020B0604020202020204" pitchFamily="34" charset="0"/>
              </a:rPr>
              <a:t>You </a:t>
            </a:r>
            <a:r>
              <a:rPr lang="en-GB" sz="2000" dirty="0">
                <a:latin typeface="Arial" panose="020B0604020202020204" pitchFamily="34" charset="0"/>
                <a:cs typeface="Arial" panose="020B0604020202020204" pitchFamily="34" charset="0"/>
              </a:rPr>
              <a:t>can also give your creation a backstory if you wish</a:t>
            </a:r>
            <a:r>
              <a:rPr lang="en-GB" sz="2000" b="1" i="1"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r>
              <a:rPr lang="en-GB" sz="3200" dirty="0"/>
              <a:t/>
            </a:r>
            <a:br>
              <a:rPr lang="en-GB" sz="3200" dirty="0"/>
            </a:b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19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365" y="1052736"/>
            <a:ext cx="6192688" cy="5509200"/>
          </a:xfrm>
          <a:prstGeom prst="rect">
            <a:avLst/>
          </a:prstGeom>
        </p:spPr>
        <p:txBody>
          <a:bodyPr wrap="square">
            <a:spAutoFit/>
          </a:bodyPr>
          <a:lstStyle/>
          <a:p>
            <a:pPr lvl="0"/>
            <a:r>
              <a:rPr lang="en-GB" sz="2000" b="1" u="sng" dirty="0" smtClean="0">
                <a:latin typeface="Arial" panose="020B0604020202020204" pitchFamily="34" charset="0"/>
                <a:cs typeface="Arial" panose="020B0604020202020204" pitchFamily="34" charset="0"/>
              </a:rPr>
              <a:t>Equipment </a:t>
            </a:r>
            <a:r>
              <a:rPr lang="en-GB" sz="2000" b="1" u="sng" dirty="0">
                <a:latin typeface="Arial" panose="020B0604020202020204" pitchFamily="34" charset="0"/>
                <a:cs typeface="Arial" panose="020B0604020202020204" pitchFamily="34" charset="0"/>
              </a:rPr>
              <a:t>needed- </a:t>
            </a:r>
            <a:endParaRPr lang="en-GB" sz="2000" b="1" u="sng" dirty="0" smtClean="0">
              <a:latin typeface="Arial" panose="020B0604020202020204" pitchFamily="34" charset="0"/>
              <a:cs typeface="Arial" panose="020B0604020202020204" pitchFamily="34" charset="0"/>
            </a:endParaRPr>
          </a:p>
          <a:p>
            <a:pPr lvl="0"/>
            <a:r>
              <a:rPr lang="en-GB" sz="2000" dirty="0" smtClean="0">
                <a:latin typeface="Arial" panose="020B0604020202020204" pitchFamily="34" charset="0"/>
                <a:cs typeface="Arial" panose="020B0604020202020204" pitchFamily="34" charset="0"/>
              </a:rPr>
              <a:t>Plastic cups</a:t>
            </a:r>
            <a:r>
              <a:rPr lang="en-GB" sz="2000" dirty="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rPr>
              <a:t>P</a:t>
            </a:r>
            <a:r>
              <a:rPr lang="en-GB" sz="2000" dirty="0" smtClean="0">
                <a:latin typeface="Arial" panose="020B0604020202020204" pitchFamily="34" charset="0"/>
                <a:cs typeface="Arial" panose="020B0604020202020204" pitchFamily="34" charset="0"/>
              </a:rPr>
              <a:t>ieces of paper</a:t>
            </a:r>
            <a:endParaRPr lang="en-GB" sz="2000" dirty="0">
              <a:latin typeface="Arial" panose="020B0604020202020204" pitchFamily="34" charset="0"/>
              <a:cs typeface="Arial" panose="020B0604020202020204" pitchFamily="34" charset="0"/>
            </a:endParaRPr>
          </a:p>
          <a:p>
            <a:r>
              <a:rPr lang="en-GB" sz="2000" i="1" dirty="0">
                <a:latin typeface="Arial" panose="020B0604020202020204" pitchFamily="34" charset="0"/>
                <a:cs typeface="Arial" panose="020B0604020202020204" pitchFamily="34" charset="0"/>
              </a:rPr>
              <a:t> </a:t>
            </a:r>
          </a:p>
          <a:p>
            <a:r>
              <a:rPr lang="en-GB" sz="2000" b="1" u="sng" dirty="0" smtClean="0">
                <a:latin typeface="Arial" pitchFamily="34" charset="0"/>
                <a:cs typeface="Arial" pitchFamily="34" charset="0"/>
              </a:rPr>
              <a:t>Method –</a:t>
            </a:r>
          </a:p>
          <a:p>
            <a:r>
              <a:rPr lang="en-GB" sz="2000" dirty="0" smtClean="0">
                <a:latin typeface="Arial" pitchFamily="34" charset="0"/>
                <a:cs typeface="Arial" pitchFamily="34" charset="0"/>
              </a:rPr>
              <a:t>Stack </a:t>
            </a:r>
            <a:r>
              <a:rPr lang="en-GB" sz="2000" dirty="0">
                <a:latin typeface="Arial" pitchFamily="34" charset="0"/>
                <a:cs typeface="Arial" pitchFamily="34" charset="0"/>
              </a:rPr>
              <a:t>cups on top of each other with paper slips in between each of them</a:t>
            </a:r>
            <a:r>
              <a:rPr lang="en-GB" sz="2000" dirty="0" smtClean="0">
                <a:latin typeface="Arial" pitchFamily="34" charset="0"/>
                <a:cs typeface="Arial" pitchFamily="34" charset="0"/>
              </a:rPr>
              <a:t>.</a:t>
            </a:r>
          </a:p>
          <a:p>
            <a:endParaRPr lang="en-GB" sz="2000" dirty="0">
              <a:latin typeface="Arial" pitchFamily="34" charset="0"/>
              <a:cs typeface="Arial" pitchFamily="34" charset="0"/>
            </a:endParaRPr>
          </a:p>
          <a:p>
            <a:r>
              <a:rPr lang="en-GB" sz="2000" dirty="0">
                <a:latin typeface="Arial" pitchFamily="34" charset="0"/>
                <a:cs typeface="Arial" pitchFamily="34" charset="0"/>
              </a:rPr>
              <a:t>Then, starting from top try to </a:t>
            </a:r>
            <a:r>
              <a:rPr lang="en-GB" sz="2000" dirty="0" smtClean="0">
                <a:latin typeface="Arial" pitchFamily="34" charset="0"/>
                <a:cs typeface="Arial" pitchFamily="34" charset="0"/>
              </a:rPr>
              <a:t>pull </a:t>
            </a:r>
            <a:r>
              <a:rPr lang="en-GB" sz="2000" dirty="0">
                <a:latin typeface="Arial" pitchFamily="34" charset="0"/>
                <a:cs typeface="Arial" pitchFamily="34" charset="0"/>
              </a:rPr>
              <a:t>each paper without the cup falling and destroying your tower. The cup has to fall on another cup and then another cup and then another cup. Until there are no papers left</a:t>
            </a:r>
            <a:r>
              <a:rPr lang="en-GB" sz="2000" dirty="0" smtClean="0">
                <a:latin typeface="Arial" pitchFamily="34" charset="0"/>
                <a:cs typeface="Arial" pitchFamily="34" charset="0"/>
              </a:rPr>
              <a:t>.</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To make it more challenging try to do </a:t>
            </a:r>
            <a:r>
              <a:rPr lang="en-GB" sz="2000" dirty="0">
                <a:latin typeface="Arial" pitchFamily="34" charset="0"/>
                <a:cs typeface="Arial" pitchFamily="34" charset="0"/>
              </a:rPr>
              <a:t>this within one minute or if more than one </a:t>
            </a:r>
            <a:r>
              <a:rPr lang="en-GB" sz="2000" dirty="0" smtClean="0">
                <a:latin typeface="Arial" pitchFamily="34" charset="0"/>
                <a:cs typeface="Arial" pitchFamily="34" charset="0"/>
              </a:rPr>
              <a:t>playing, whoever </a:t>
            </a:r>
            <a:r>
              <a:rPr lang="en-GB" sz="2000" dirty="0">
                <a:latin typeface="Arial" pitchFamily="34" charset="0"/>
                <a:cs typeface="Arial" pitchFamily="34" charset="0"/>
              </a:rPr>
              <a:t>does this </a:t>
            </a:r>
            <a:r>
              <a:rPr lang="en-GB" sz="2000" dirty="0" smtClean="0">
                <a:latin typeface="Arial" pitchFamily="34" charset="0"/>
                <a:cs typeface="Arial" pitchFamily="34" charset="0"/>
              </a:rPr>
              <a:t>first wins.</a:t>
            </a:r>
            <a:r>
              <a:rPr lang="en-GB" sz="3200" dirty="0"/>
              <a:t/>
            </a:r>
            <a:br>
              <a:rPr lang="en-GB" sz="3200" dirty="0"/>
            </a:br>
            <a:endParaRPr lang="en-GB" sz="3200" dirty="0">
              <a:latin typeface="Arial" panose="020B0604020202020204" pitchFamily="34" charset="0"/>
              <a:cs typeface="Arial" panose="020B0604020202020204" pitchFamily="34" charset="0"/>
            </a:endParaRPr>
          </a:p>
        </p:txBody>
      </p:sp>
      <p:sp>
        <p:nvSpPr>
          <p:cNvPr id="3" name="AutoShape 2" descr="minute to win it game with cup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8907"/>
          <a:stretch/>
        </p:blipFill>
        <p:spPr bwMode="auto">
          <a:xfrm>
            <a:off x="611560" y="1196752"/>
            <a:ext cx="1087688"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47664" y="332656"/>
            <a:ext cx="6120680" cy="523220"/>
          </a:xfrm>
          <a:prstGeom prst="rect">
            <a:avLst/>
          </a:prstGeom>
          <a:noFill/>
        </p:spPr>
        <p:txBody>
          <a:bodyPr wrap="square" rtlCol="0">
            <a:spAutoFit/>
          </a:bodyPr>
          <a:lstStyle/>
          <a:p>
            <a:pPr algn="ctr"/>
            <a:r>
              <a:rPr lang="en-GB" sz="2800" b="1" dirty="0" smtClean="0">
                <a:latin typeface="Arial" pitchFamily="34" charset="0"/>
                <a:cs typeface="Arial" pitchFamily="34" charset="0"/>
              </a:rPr>
              <a:t>Stack and Fall Cup Challenge</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402715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666" y="861683"/>
            <a:ext cx="6506598" cy="6432530"/>
          </a:xfrm>
          <a:prstGeom prst="rect">
            <a:avLst/>
          </a:prstGeom>
        </p:spPr>
        <p:txBody>
          <a:bodyPr wrap="square">
            <a:spAutoFit/>
          </a:bodyPr>
          <a:lstStyle/>
          <a:p>
            <a:r>
              <a:rPr lang="en-GB" sz="2000" b="1" u="sng" dirty="0" smtClean="0">
                <a:latin typeface="Arial" pitchFamily="34" charset="0"/>
                <a:cs typeface="Arial" pitchFamily="34" charset="0"/>
              </a:rPr>
              <a:t>Equipment</a:t>
            </a:r>
            <a:r>
              <a:rPr lang="en-GB" sz="2000" dirty="0" smtClean="0">
                <a:latin typeface="Arial" pitchFamily="34" charset="0"/>
                <a:cs typeface="Arial" pitchFamily="34" charset="0"/>
              </a:rPr>
              <a:t> </a:t>
            </a:r>
            <a:endParaRPr lang="en-GB" sz="2000" dirty="0" smtClean="0">
              <a:latin typeface="Arial" pitchFamily="34" charset="0"/>
              <a:cs typeface="Arial" pitchFamily="34" charset="0"/>
            </a:endParaRPr>
          </a:p>
          <a:p>
            <a:r>
              <a:rPr lang="en-GB" sz="2000" dirty="0">
                <a:latin typeface="Arial" pitchFamily="34" charset="0"/>
                <a:cs typeface="Arial" pitchFamily="34" charset="0"/>
              </a:rPr>
              <a:t>S</a:t>
            </a:r>
            <a:r>
              <a:rPr lang="en-GB" sz="2000" dirty="0" smtClean="0">
                <a:latin typeface="Arial" pitchFamily="34" charset="0"/>
                <a:cs typeface="Arial" pitchFamily="34" charset="0"/>
              </a:rPr>
              <a:t>tickers </a:t>
            </a:r>
            <a:r>
              <a:rPr lang="en-GB" sz="2000" dirty="0">
                <a:latin typeface="Arial" pitchFamily="34" charset="0"/>
                <a:cs typeface="Arial" pitchFamily="34" charset="0"/>
              </a:rPr>
              <a:t>of different shapes, e.g., circles, stars, triangles, moons or different coloured stickers of the same shape. </a:t>
            </a:r>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r>
              <a:rPr lang="en-GB" sz="2000" b="1" u="sng" dirty="0" smtClean="0">
                <a:latin typeface="Arial" pitchFamily="34" charset="0"/>
                <a:cs typeface="Arial" pitchFamily="34" charset="0"/>
              </a:rPr>
              <a:t>Activity</a:t>
            </a:r>
            <a:endParaRPr lang="en-GB" sz="2000" b="1" u="sng" dirty="0">
              <a:latin typeface="Arial" pitchFamily="34" charset="0"/>
              <a:cs typeface="Arial" pitchFamily="34" charset="0"/>
            </a:endParaRPr>
          </a:p>
          <a:p>
            <a:r>
              <a:rPr lang="en-GB" dirty="0" smtClean="0">
                <a:latin typeface="Arial" pitchFamily="34" charset="0"/>
                <a:cs typeface="Arial" pitchFamily="34" charset="0"/>
              </a:rPr>
              <a:t>Place a sticker on each persons forehead. Now </a:t>
            </a:r>
            <a:r>
              <a:rPr lang="en-GB" dirty="0">
                <a:latin typeface="Arial" pitchFamily="34" charset="0"/>
                <a:cs typeface="Arial" pitchFamily="34" charset="0"/>
              </a:rPr>
              <a:t>everyone must find others with the same shape or colour sticker as their own and form into groups</a:t>
            </a:r>
            <a:r>
              <a:rPr lang="en-GB" dirty="0" smtClean="0">
                <a:latin typeface="Arial" pitchFamily="34" charset="0"/>
                <a:cs typeface="Arial" pitchFamily="34" charset="0"/>
              </a:rPr>
              <a:t>. If there isn’t many of you, place stickers in different areas of the room and they have to stand with the matching corner.</a:t>
            </a:r>
            <a:endParaRPr lang="en-GB" dirty="0" smtClean="0">
              <a:latin typeface="Arial" pitchFamily="34" charset="0"/>
              <a:cs typeface="Arial" pitchFamily="34" charset="0"/>
            </a:endParaRPr>
          </a:p>
          <a:p>
            <a:endParaRPr lang="en-GB" dirty="0" smtClean="0">
              <a:latin typeface="Arial" pitchFamily="34" charset="0"/>
              <a:cs typeface="Arial" pitchFamily="34" charset="0"/>
            </a:endParaRPr>
          </a:p>
          <a:p>
            <a:r>
              <a:rPr lang="en-GB" dirty="0" smtClean="0">
                <a:latin typeface="Arial" pitchFamily="34" charset="0"/>
                <a:cs typeface="Arial" pitchFamily="34" charset="0"/>
              </a:rPr>
              <a:t>However</a:t>
            </a:r>
            <a:r>
              <a:rPr lang="en-GB" dirty="0">
                <a:latin typeface="Arial" pitchFamily="34" charset="0"/>
                <a:cs typeface="Arial" pitchFamily="34" charset="0"/>
              </a:rPr>
              <a:t>, they are not allowed to talk or mime what someone’s shape is. Time how quickly they are able to get into the correct groups. </a:t>
            </a:r>
            <a:endParaRPr lang="en-GB" dirty="0" smtClean="0">
              <a:latin typeface="Arial" pitchFamily="34" charset="0"/>
              <a:cs typeface="Arial" pitchFamily="34" charset="0"/>
            </a:endParaRPr>
          </a:p>
          <a:p>
            <a:endParaRPr lang="en-GB" dirty="0">
              <a:latin typeface="Arial" pitchFamily="34" charset="0"/>
              <a:cs typeface="Arial" pitchFamily="34" charset="0"/>
            </a:endParaRPr>
          </a:p>
          <a:p>
            <a:r>
              <a:rPr lang="en-GB" dirty="0" smtClean="0">
                <a:latin typeface="Arial" pitchFamily="34" charset="0"/>
                <a:cs typeface="Arial" pitchFamily="34" charset="0"/>
              </a:rPr>
              <a:t>Follow </a:t>
            </a:r>
            <a:r>
              <a:rPr lang="en-GB" dirty="0">
                <a:latin typeface="Arial" pitchFamily="34" charset="0"/>
                <a:cs typeface="Arial" pitchFamily="34" charset="0"/>
              </a:rPr>
              <a:t>the activity with a discussion focusing on how it felt to be helped and supported by others, and reinforcing the fact that all of us need help and support at various times and for various reasons</a:t>
            </a:r>
            <a:r>
              <a:rPr lang="en-GB" dirty="0" smtClean="0">
                <a:latin typeface="Arial" panose="020B0604020202020204" pitchFamily="34" charset="0"/>
                <a:cs typeface="Arial" panose="020B0604020202020204" pitchFamily="34" charset="0"/>
              </a:rPr>
              <a:t>.</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3" name="TextBox 2"/>
          <p:cNvSpPr txBox="1"/>
          <p:nvPr/>
        </p:nvSpPr>
        <p:spPr>
          <a:xfrm>
            <a:off x="1513203" y="188640"/>
            <a:ext cx="6120680" cy="523220"/>
          </a:xfrm>
          <a:prstGeom prst="rect">
            <a:avLst/>
          </a:prstGeom>
          <a:noFill/>
        </p:spPr>
        <p:txBody>
          <a:bodyPr wrap="square" rtlCol="0">
            <a:spAutoFit/>
          </a:bodyPr>
          <a:lstStyle/>
          <a:p>
            <a:pPr algn="ctr"/>
            <a:r>
              <a:rPr lang="en-GB" sz="2800" b="1" dirty="0" smtClean="0">
                <a:latin typeface="Arial" pitchFamily="34" charset="0"/>
                <a:cs typeface="Arial" pitchFamily="34" charset="0"/>
              </a:rPr>
              <a:t>The Sticker Game</a:t>
            </a:r>
            <a:endParaRPr lang="en-GB" sz="2800" b="1" dirty="0">
              <a:latin typeface="Arial" pitchFamily="34" charset="0"/>
              <a:cs typeface="Arial" pitchFamily="34" charset="0"/>
            </a:endParaRPr>
          </a:p>
        </p:txBody>
      </p:sp>
      <p:pic>
        <p:nvPicPr>
          <p:cNvPr id="1026" name="Picture 2" descr="C:\Users\bbuttery\AppData\Local\Microsoft\Windows\Temporary Internet Files\Content.IE5\EM6DOU1L\131991618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1021" y="2852936"/>
            <a:ext cx="1542754" cy="14675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buttery\AppData\Local\Microsoft\Windows\Temporary Internet Files\Content.IE5\DNRBZ87O\Ski_trail_rating_symbol_red_circl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628800"/>
            <a:ext cx="1484784" cy="1484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buttery\AppData\Local\Microsoft\Windows\Temporary Internet Files\Content.IE5\27N5IIX4\LACMTA_Square_Orange_Lin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8829" y="4437112"/>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buttery\AppData\Local\Microsoft\Windows\Temporary Internet Files\Content.IE5\I9RH9MHJ\Pink_triangle_up.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296033"/>
            <a:ext cx="1337345" cy="118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10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251" y="851593"/>
            <a:ext cx="5600909" cy="5570756"/>
          </a:xfrm>
          <a:prstGeom prst="rect">
            <a:avLst/>
          </a:prstGeom>
        </p:spPr>
        <p:txBody>
          <a:bodyPr wrap="square">
            <a:spAutoFit/>
          </a:bodyPr>
          <a:lstStyle/>
          <a:p>
            <a:r>
              <a:rPr lang="en-GB" sz="2400" b="1" u="sng" dirty="0" smtClean="0">
                <a:latin typeface="Arial" pitchFamily="34" charset="0"/>
                <a:cs typeface="Arial" pitchFamily="34" charset="0"/>
              </a:rPr>
              <a:t>Equipment</a:t>
            </a:r>
            <a:r>
              <a:rPr lang="en-GB" sz="2400" dirty="0" smtClean="0">
                <a:latin typeface="Arial" pitchFamily="34" charset="0"/>
                <a:cs typeface="Arial" pitchFamily="34" charset="0"/>
              </a:rPr>
              <a:t> </a:t>
            </a:r>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Potatoes or balls/balloons</a:t>
            </a:r>
          </a:p>
          <a:p>
            <a:endParaRPr lang="en-GB" sz="2400" dirty="0" smtClean="0">
              <a:latin typeface="Arial" pitchFamily="34" charset="0"/>
              <a:cs typeface="Arial" pitchFamily="34" charset="0"/>
            </a:endParaRPr>
          </a:p>
          <a:p>
            <a:r>
              <a:rPr lang="en-GB" sz="2400" b="1" u="sng" dirty="0" smtClean="0">
                <a:latin typeface="Arial" pitchFamily="34" charset="0"/>
                <a:cs typeface="Arial" pitchFamily="34" charset="0"/>
              </a:rPr>
              <a:t>Activity</a:t>
            </a:r>
            <a:endParaRPr lang="en-GB" sz="2400" b="1" u="sng" dirty="0">
              <a:latin typeface="Arial" pitchFamily="34" charset="0"/>
              <a:cs typeface="Arial" pitchFamily="34" charset="0"/>
            </a:endParaRPr>
          </a:p>
          <a:p>
            <a:r>
              <a:rPr lang="en-GB" sz="2000" dirty="0" smtClean="0">
                <a:latin typeface="Arial" pitchFamily="34" charset="0"/>
                <a:cs typeface="Arial" pitchFamily="34" charset="0"/>
              </a:rPr>
              <a:t>Put </a:t>
            </a:r>
            <a:r>
              <a:rPr lang="en-GB" sz="2000" dirty="0">
                <a:latin typeface="Arial" pitchFamily="34" charset="0"/>
                <a:cs typeface="Arial" pitchFamily="34" charset="0"/>
              </a:rPr>
              <a:t>2 bowls at the finish line. Then mark starting point across the room and give each child a potato. The task is to race while carrying the potato between their knees and drop it in the bowl at the finish line. They can’t use hands</a:t>
            </a:r>
            <a:r>
              <a:rPr lang="en-GB" sz="2000" dirty="0" smtClean="0">
                <a:latin typeface="Arial" pitchFamily="34" charset="0"/>
                <a:cs typeface="Arial" pitchFamily="34" charset="0"/>
              </a:rPr>
              <a:t>!</a:t>
            </a:r>
          </a:p>
          <a:p>
            <a:pPr fontAlgn="base"/>
            <a:endParaRPr lang="en-GB" sz="2000" i="1" dirty="0" smtClean="0">
              <a:latin typeface="Arial" pitchFamily="34" charset="0"/>
              <a:cs typeface="Arial" pitchFamily="34" charset="0"/>
            </a:endParaRPr>
          </a:p>
          <a:p>
            <a:pPr fontAlgn="base"/>
            <a:r>
              <a:rPr lang="en-GB" sz="2000" dirty="0" smtClean="0">
                <a:latin typeface="Arial" panose="020B0604020202020204" pitchFamily="34" charset="0"/>
                <a:cs typeface="Arial" panose="020B0604020202020204" pitchFamily="34" charset="0"/>
              </a:rPr>
              <a:t>This </a:t>
            </a:r>
            <a:r>
              <a:rPr lang="en-GB" sz="2000" dirty="0">
                <a:latin typeface="Arial" panose="020B0604020202020204" pitchFamily="34" charset="0"/>
                <a:cs typeface="Arial" panose="020B0604020202020204" pitchFamily="34" charset="0"/>
              </a:rPr>
              <a:t>activity encourages creative thinking as kids try to think of new and different ways to complete the task. It also teaches kids how to better communicate with their peers</a:t>
            </a:r>
            <a:r>
              <a:rPr lang="en-GB" sz="2000" dirty="0">
                <a:latin typeface="Arial" panose="020B0604020202020204" pitchFamily="34" charset="0"/>
                <a:cs typeface="Arial" panose="020B0604020202020204" pitchFamily="34" charset="0"/>
              </a:rPr>
              <a:t>. This sibling activity is great for kids who are competitive and can handle the race. </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3" name="TextBox 2"/>
          <p:cNvSpPr txBox="1"/>
          <p:nvPr/>
        </p:nvSpPr>
        <p:spPr>
          <a:xfrm>
            <a:off x="1547664" y="313311"/>
            <a:ext cx="6120680" cy="523220"/>
          </a:xfrm>
          <a:prstGeom prst="rect">
            <a:avLst/>
          </a:prstGeom>
          <a:noFill/>
        </p:spPr>
        <p:txBody>
          <a:bodyPr wrap="square" rtlCol="0">
            <a:spAutoFit/>
          </a:bodyPr>
          <a:lstStyle/>
          <a:p>
            <a:pPr algn="ctr"/>
            <a:r>
              <a:rPr lang="en-GB" sz="2800" b="1" dirty="0" smtClean="0">
                <a:latin typeface="Arial" pitchFamily="34" charset="0"/>
                <a:cs typeface="Arial" pitchFamily="34" charset="0"/>
              </a:rPr>
              <a:t>Potato Drop</a:t>
            </a:r>
            <a:endParaRPr lang="en-GB" sz="2800" b="1" dirty="0">
              <a:latin typeface="Arial" pitchFamily="34" charset="0"/>
              <a:cs typeface="Arial" pitchFamily="34" charset="0"/>
            </a:endParaRPr>
          </a:p>
        </p:txBody>
      </p:sp>
      <p:pic>
        <p:nvPicPr>
          <p:cNvPr id="5123" name="Picture 3" descr="C:\Users\bbuttery\AppData\Local\Microsoft\Windows\Temporary Internet Files\Content.IE5\27N5IIX4\checkered_fla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48209"/>
            <a:ext cx="2304256" cy="15102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bbuttery\AppData\Local\Microsoft\Windows\Temporary Internet Files\Content.IE5\EM6DOU1L\clipart026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641" y="2564904"/>
            <a:ext cx="2436483" cy="15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650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29046"/>
            <a:ext cx="5688632" cy="5201424"/>
          </a:xfrm>
          <a:prstGeom prst="rect">
            <a:avLst/>
          </a:prstGeom>
        </p:spPr>
        <p:txBody>
          <a:bodyPr wrap="square">
            <a:spAutoFit/>
          </a:bodyPr>
          <a:lstStyle/>
          <a:p>
            <a:endParaRPr lang="en-GB" sz="2000" b="1" u="sng" dirty="0" smtClean="0">
              <a:latin typeface="Arial" pitchFamily="34" charset="0"/>
              <a:cs typeface="Arial" pitchFamily="34" charset="0"/>
            </a:endParaRPr>
          </a:p>
          <a:p>
            <a:r>
              <a:rPr lang="en-GB" sz="2400" b="1" u="sng" dirty="0" smtClean="0">
                <a:latin typeface="Arial" pitchFamily="34" charset="0"/>
                <a:cs typeface="Arial" pitchFamily="34" charset="0"/>
              </a:rPr>
              <a:t>Equipment</a:t>
            </a:r>
            <a:r>
              <a:rPr lang="en-GB" sz="2400" dirty="0" smtClean="0">
                <a:latin typeface="Arial" pitchFamily="34" charset="0"/>
                <a:cs typeface="Arial" pitchFamily="34" charset="0"/>
              </a:rPr>
              <a:t> </a:t>
            </a:r>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Cardboard</a:t>
            </a:r>
          </a:p>
          <a:p>
            <a:r>
              <a:rPr lang="en-GB" sz="2400" dirty="0" smtClean="0">
                <a:latin typeface="Arial" pitchFamily="34" charset="0"/>
                <a:cs typeface="Arial" pitchFamily="34" charset="0"/>
              </a:rPr>
              <a:t>Marble/ball</a:t>
            </a:r>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a:p>
            <a:r>
              <a:rPr lang="en-GB" sz="2400" b="1" u="sng" dirty="0" smtClean="0">
                <a:latin typeface="Arial" pitchFamily="34" charset="0"/>
                <a:cs typeface="Arial" pitchFamily="34" charset="0"/>
              </a:rPr>
              <a:t>Activity</a:t>
            </a:r>
            <a:endParaRPr lang="en-GB" sz="2400" b="1" u="sng" dirty="0">
              <a:latin typeface="Arial" pitchFamily="34" charset="0"/>
              <a:cs typeface="Arial" pitchFamily="34" charset="0"/>
            </a:endParaRPr>
          </a:p>
          <a:p>
            <a:r>
              <a:rPr lang="en-GB" sz="2400" dirty="0" smtClean="0">
                <a:latin typeface="Arial" panose="020B0604020202020204" pitchFamily="34" charset="0"/>
                <a:cs typeface="Arial" panose="020B0604020202020204" pitchFamily="34" charset="0"/>
              </a:rPr>
              <a:t>Hold a long </a:t>
            </a:r>
            <a:r>
              <a:rPr lang="en-GB" sz="2400" dirty="0">
                <a:latin typeface="Arial" panose="020B0604020202020204" pitchFamily="34" charset="0"/>
                <a:cs typeface="Arial" panose="020B0604020202020204" pitchFamily="34" charset="0"/>
              </a:rPr>
              <a:t>piece of cardboard </a:t>
            </a:r>
            <a:r>
              <a:rPr lang="en-GB" sz="2400" dirty="0" smtClean="0">
                <a:latin typeface="Arial" panose="020B0604020202020204" pitchFamily="34" charset="0"/>
                <a:cs typeface="Arial" panose="020B0604020202020204" pitchFamily="34" charset="0"/>
              </a:rPr>
              <a:t>and </a:t>
            </a:r>
            <a:r>
              <a:rPr lang="en-GB" sz="2400" dirty="0">
                <a:latin typeface="Arial" panose="020B0604020202020204" pitchFamily="34" charset="0"/>
                <a:cs typeface="Arial" panose="020B0604020202020204" pitchFamily="34" charset="0"/>
              </a:rPr>
              <a:t>roll ball back and forward and try not to let it fall on the floor. The longer they will keep it on the cardboard – the </a:t>
            </a:r>
            <a:r>
              <a:rPr lang="en-GB" sz="2400" dirty="0" smtClean="0">
                <a:latin typeface="Arial" panose="020B0604020202020204" pitchFamily="34" charset="0"/>
                <a:cs typeface="Arial" panose="020B0604020202020204" pitchFamily="34" charset="0"/>
              </a:rPr>
              <a:t>better.</a:t>
            </a:r>
          </a:p>
          <a:p>
            <a:r>
              <a:rPr lang="en-GB" sz="2400" dirty="0" smtClean="0">
                <a:latin typeface="Arial" panose="020B0604020202020204" pitchFamily="34" charset="0"/>
                <a:cs typeface="Arial" panose="020B0604020202020204" pitchFamily="34" charset="0"/>
              </a:rPr>
              <a:t>To make this harder, you could draw/make a maze, which you have to complete together. To add an additional challenge, put a time limit on it.</a:t>
            </a:r>
            <a:endParaRPr lang="en-GB" sz="2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635666"/>
            <a:ext cx="3168352" cy="243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17494" y="344271"/>
            <a:ext cx="6120680" cy="584775"/>
          </a:xfrm>
          <a:prstGeom prst="rect">
            <a:avLst/>
          </a:prstGeom>
          <a:noFill/>
        </p:spPr>
        <p:txBody>
          <a:bodyPr wrap="square" rtlCol="0">
            <a:spAutoFit/>
          </a:bodyPr>
          <a:lstStyle/>
          <a:p>
            <a:pPr algn="ctr"/>
            <a:r>
              <a:rPr lang="en-GB" sz="3200" b="1" dirty="0" smtClean="0">
                <a:latin typeface="Arial" pitchFamily="34" charset="0"/>
                <a:cs typeface="Arial" pitchFamily="34" charset="0"/>
              </a:rPr>
              <a:t>Ball Roll</a:t>
            </a:r>
            <a:endParaRPr lang="en-GB" sz="3200" b="1" dirty="0">
              <a:latin typeface="Arial" pitchFamily="34" charset="0"/>
              <a:cs typeface="Arial" pitchFamily="34" charset="0"/>
            </a:endParaRPr>
          </a:p>
        </p:txBody>
      </p:sp>
    </p:spTree>
    <p:extLst>
      <p:ext uri="{BB962C8B-B14F-4D97-AF65-F5344CB8AC3E}">
        <p14:creationId xmlns:p14="http://schemas.microsoft.com/office/powerpoint/2010/main" val="3444085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1081</TotalTime>
  <Words>1851</Words>
  <Application>Microsoft Office PowerPoint</Application>
  <PresentationFormat>On-screen Show (4:3)</PresentationFormat>
  <Paragraphs>200</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Carr</dc:creator>
  <cp:lastModifiedBy>Bethany Buttery</cp:lastModifiedBy>
  <cp:revision>18</cp:revision>
  <cp:lastPrinted>2019-02-07T17:07:22Z</cp:lastPrinted>
  <dcterms:created xsi:type="dcterms:W3CDTF">2018-10-18T16:59:22Z</dcterms:created>
  <dcterms:modified xsi:type="dcterms:W3CDTF">2019-02-07T17:07:29Z</dcterms:modified>
</cp:coreProperties>
</file>